
<file path=[Content_Types].xml><?xml version="1.0" encoding="utf-8"?>
<Types xmlns="http://schemas.openxmlformats.org/package/2006/content-types">
  <Default Extension="emf" ContentType="image/x-emf"/>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3.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4.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5.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notesSlides/notesSlide6.xml" ContentType="application/vnd.openxmlformats-officedocument.presentationml.notesSl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notesSlides/notesSlide7.xml" ContentType="application/vnd.openxmlformats-officedocument.presentationml.notesSlid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notesSlides/notesSlide8.xml" ContentType="application/vnd.openxmlformats-officedocument.presentationml.notesSlid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notesSlides/notesSlide9.xml" ContentType="application/vnd.openxmlformats-officedocument.presentationml.notesSlid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70" r:id="rId1"/>
  </p:sldMasterIdLst>
  <p:notesMasterIdLst>
    <p:notesMasterId r:id="rId13"/>
  </p:notesMasterIdLst>
  <p:sldIdLst>
    <p:sldId id="271" r:id="rId2"/>
    <p:sldId id="257" r:id="rId3"/>
    <p:sldId id="258" r:id="rId4"/>
    <p:sldId id="272" r:id="rId5"/>
    <p:sldId id="269" r:id="rId6"/>
    <p:sldId id="273" r:id="rId7"/>
    <p:sldId id="259" r:id="rId8"/>
    <p:sldId id="270" r:id="rId9"/>
    <p:sldId id="261" r:id="rId10"/>
    <p:sldId id="260" r:id="rId11"/>
    <p:sldId id="262" r:id="rId12"/>
  </p:sldIdLst>
  <p:sldSz cx="12192000" cy="6858000"/>
  <p:notesSz cx="6808788" cy="9940925"/>
  <p:embeddedFontLst>
    <p:embeddedFont>
      <p:font typeface="Nunito" pitchFamily="2" charset="0"/>
      <p:regular r:id="rId14"/>
      <p:bold r:id="rId15"/>
      <p:italic r:id="rId16"/>
      <p:boldItalic r:id="rId17"/>
    </p:embeddedFont>
    <p:embeddedFont>
      <p:font typeface="Nunito ExtraBold" pitchFamily="2" charset="0"/>
      <p:bold r:id="rId18"/>
      <p:italic r:id="rId19"/>
      <p:boldItalic r:id="rId2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8" roundtripDataSignature="AMtx7mi0/KOYGJd7T4vlgi/CyUEf99vT4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CE08"/>
    <a:srgbClr val="EAEAEC"/>
    <a:srgbClr val="FBFFFD"/>
    <a:srgbClr val="184692"/>
    <a:srgbClr val="009C49"/>
    <a:srgbClr val="E11C23"/>
    <a:srgbClr val="FFE106"/>
    <a:srgbClr val="0070C0"/>
    <a:srgbClr val="F1C40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CB66380D-F0AE-42EF-B68E-955698BAEDCE}">
  <a:tblStyle styleId="{CB66380D-F0AE-42EF-B68E-955698BAEDCE}" styleName="Table_0">
    <a:wholeTbl>
      <a:tcTxStyle b="off" i="off">
        <a:font>
          <a:latin typeface="Helvetica Light"/>
          <a:ea typeface="Helvetica Light"/>
          <a:cs typeface="Helvetica Light"/>
        </a:font>
        <a:schemeClr val="lt1"/>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9525" cap="flat" cmpd="sng">
              <a:solidFill>
                <a:srgbClr val="000000">
                  <a:alpha val="0"/>
                </a:srgbClr>
              </a:solidFill>
              <a:prstDash val="solid"/>
              <a:round/>
              <a:headEnd type="none" w="sm" len="sm"/>
              <a:tailEnd type="none" w="sm" len="sm"/>
            </a:ln>
          </a:top>
          <a:bottom>
            <a:ln w="9525" cap="flat" cmpd="sng">
              <a:solidFill>
                <a:srgbClr val="000000">
                  <a:alpha val="0"/>
                </a:srgbClr>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9769102A-D2CE-4E7B-84D0-B3797CBD8479}" styleName="Table_1">
    <a:wholeTbl>
      <a:tcTxStyle b="off" i="off">
        <a:font>
          <a:latin typeface="Calibri"/>
          <a:ea typeface="Calibri"/>
          <a:cs typeface="Calibri"/>
        </a:font>
        <a:schemeClr val="dk1"/>
      </a:tcTxStyle>
      <a:tcStyle>
        <a:tcBdr>
          <a:left>
            <a:ln w="12700" cap="flat" cmpd="sng">
              <a:solidFill>
                <a:schemeClr val="dk1"/>
              </a:solidFill>
              <a:prstDash val="solid"/>
              <a:round/>
              <a:headEnd type="none" w="sm" len="sm"/>
              <a:tailEnd type="none" w="sm" len="sm"/>
            </a:ln>
          </a:left>
          <a:right>
            <a:ln w="12700" cap="flat" cmpd="sng">
              <a:solidFill>
                <a:schemeClr val="dk1"/>
              </a:solidFill>
              <a:prstDash val="solid"/>
              <a:round/>
              <a:headEnd type="none" w="sm" len="sm"/>
              <a:tailEnd type="none" w="sm" len="sm"/>
            </a:ln>
          </a:right>
          <a:top>
            <a:ln w="12700" cap="flat" cmpd="sng">
              <a:solidFill>
                <a:schemeClr val="dk1"/>
              </a:solidFill>
              <a:prstDash val="solid"/>
              <a:round/>
              <a:headEnd type="none" w="sm" len="sm"/>
              <a:tailEnd type="none" w="sm" len="sm"/>
            </a:ln>
          </a:top>
          <a:bottom>
            <a:ln w="12700" cap="flat" cmpd="sng">
              <a:solidFill>
                <a:schemeClr val="dk1"/>
              </a:solidFill>
              <a:prstDash val="solid"/>
              <a:round/>
              <a:headEnd type="none" w="sm" len="sm"/>
              <a:tailEnd type="none" w="sm" len="sm"/>
            </a:ln>
          </a:bottom>
          <a:insideH>
            <a:ln w="12700" cap="flat" cmpd="sng">
              <a:solidFill>
                <a:schemeClr val="dk1"/>
              </a:solidFill>
              <a:prstDash val="solid"/>
              <a:round/>
              <a:headEnd type="none" w="sm" len="sm"/>
              <a:tailEnd type="none" w="sm" len="sm"/>
            </a:ln>
          </a:insideH>
          <a:insideV>
            <a:ln w="12700" cap="flat" cmpd="sng">
              <a:solidFill>
                <a:schemeClr val="dk1"/>
              </a:solidFill>
              <a:prstDash val="solid"/>
              <a:round/>
              <a:headEnd type="none" w="sm" len="sm"/>
              <a:tailEnd type="none" w="sm" len="sm"/>
            </a:ln>
          </a:insideV>
        </a:tcBdr>
        <a:fill>
          <a:solidFill>
            <a:srgbClr val="FFFFFF">
              <a:alpha val="0"/>
            </a:srgbClr>
          </a:solidFill>
        </a:fill>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7D008192-3B36-442B-8A95-2AE3E3F92973}" styleName="Table_2">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D0B48CA6-15BB-462B-BF5D-6E5E3B39FBAC}" styleName="Table_3">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CF4"/>
          </a:solidFill>
        </a:fill>
      </a:tcStyle>
    </a:wholeTbl>
    <a:band1H>
      <a:tcTxStyle/>
      <a:tcStyle>
        <a:tcBdr/>
        <a:fill>
          <a:solidFill>
            <a:srgbClr val="CFD7E7"/>
          </a:solidFill>
        </a:fill>
      </a:tcStyle>
    </a:band1H>
    <a:band2H>
      <a:tcTxStyle/>
      <a:tcStyle>
        <a:tcBdr/>
      </a:tcStyle>
    </a:band2H>
    <a:band1V>
      <a:tcTxStyle/>
      <a:tcStyle>
        <a:tcBdr/>
        <a:fill>
          <a:solidFill>
            <a:srgbClr val="CFD7E7"/>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5"/>
  </p:normalViewPr>
  <p:slideViewPr>
    <p:cSldViewPr snapToGrid="0">
      <p:cViewPr varScale="1">
        <p:scale>
          <a:sx n="78" d="100"/>
          <a:sy n="78" d="100"/>
        </p:scale>
        <p:origin x="878" y="62"/>
      </p:cViewPr>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font" Target="fonts/font5.fntdata"/><Relationship Id="rId51" Type="http://schemas.openxmlformats.org/officeDocument/2006/relationships/theme" Target="theme/theme1.xml"/><Relationship Id="rId3" Type="http://schemas.openxmlformats.org/officeDocument/2006/relationships/slide" Target="slides/slide2.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2.fntdata"/><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6.fntdata"/><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48" Type="http://customschemas.google.com/relationships/presentationmetadata" Target="metadata"/></Relationships>
</file>

<file path=ppt/charts/_rels/chart1.xml.rels><?xml version="1.0" encoding="UTF-8" standalone="yes"?>
<Relationships xmlns="http://schemas.openxmlformats.org/package/2006/relationships"><Relationship Id="rId3" Type="http://schemas.openxmlformats.org/officeDocument/2006/relationships/oleObject" Target="file:///C:\Users\neesha\OneDrive%20-%20South%20African%20Tourism\Desktop\Copy%20of%20Adventure%20Tourism%20-%20Provincial%20Top%203.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file:///\\NTSVHQ16\Home$\Neesha\SIA\Adventure%20Tourism%20Analysis%202024\Adventure%20Tourism%20-%20Provincial%20Top%203.xlsx"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file:///C:\Users\neesha\OneDrive%20-%20South%20African%20Tourism\Desktop\Copy%20of%20Adventure%20Tourism%20-%20Provincial%20Top%203.xlsx" TargetMode="External"/><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oleObject" Target="file:///\\NTSVHQ16\Home$\Neesha\SIA\Adventure%20Tourism%20Analysis%202024\Adventure%20Tourism%20-%20Provincial%20Top%203.xlsx" TargetMode="External"/><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oleObject" Target="file:///\\NTSVHQ16\Home$\Neesha\SIA\Adventure%20Tourism%20Analysis%202024\Adventure%20Tourism%20-%20Provincial%20Top%203.xlsx" TargetMode="External"/><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oleObject" Target="file:///\\NTSVHQ16\Home$\Neesha\SIA\Adventure%20Tourism%20Analysis%202024\Adventure%20Tourism%20-%20Provincial%20Top%203.xlsx" TargetMode="External"/><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oleObject" Target="file:///\\NTSVHQ16\Home$\Neesha\SIA\Adventure%20Tourism%20Analysis%202024\Adventure%20Tourism%20-%20Provincial%20Top%203.xlsx" TargetMode="External"/><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oleObject" Target="file:///\\NTSVHQ16\Home$\Neesha\SIA\Adventure%20Tourism%20Analysis%202024\Adventure%20Tourism%20-%20Provincial%20Top%203.xlsx" TargetMode="External"/><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oleObject" Target="file:///\\NTSVHQ16\Home$\Neesha\SIA\Adventure%20Tourism%20Analysis%202024\Adventure%20Tourism%20-%20Provincial%20Top%203.xlsx" TargetMode="External"/><Relationship Id="rId2" Type="http://schemas.microsoft.com/office/2011/relationships/chartColorStyle" Target="colors17.xml"/><Relationship Id="rId1" Type="http://schemas.microsoft.com/office/2011/relationships/chartStyle" Target="style17.xml"/></Relationships>
</file>

<file path=ppt/charts/_rels/chart2.xml.rels><?xml version="1.0" encoding="UTF-8" standalone="yes"?>
<Relationships xmlns="http://schemas.openxmlformats.org/package/2006/relationships"><Relationship Id="rId3" Type="http://schemas.openxmlformats.org/officeDocument/2006/relationships/oleObject" Target="file:///C:\Users\neesha\OneDrive%20-%20South%20African%20Tourism\Desktop\Copy%20of%20Adventure%20Tourism%20-%20Provincial%20Top%203.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neesha\OneDrive%20-%20South%20African%20Tourism\Desktop\Copy%20of%20Adventure%20Tourism%20-%20Provincial%20Top%203.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neesha\OneDrive%20-%20South%20African%20Tourism\Desktop\Copy%20of%20Adventure%20Tourism%20-%20Provincial%20Top%203.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neesha\OneDrive%20-%20South%20African%20Tourism\Desktop\Copy%20of%20Adventure%20Tourism%20-%20Provincial%20Top%203.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NTSVHQ16\Home$\Neesha\SIA\Adventure%20Tourism%20Analysis%202024\Adventure%20Tourism%20-%20Provincial%20Top%203.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C:\Users\neesha\OneDrive%20-%20South%20African%20Tourism\Desktop\Copy%20of%20Adventure%20Tourism%20-%20Provincial%20Top%203.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NTSVHQ16\Home$\Neesha\SIA\Adventure%20Tourism%20Analysis%202024\Adventure%20Tourism%20-%20Provincial%20Top%203.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file:///C:\Users\neesha\OneDrive%20-%20South%20African%20Tourism\Desktop\Copy%20of%20Adventure%20Tourism%20-%20Provincial%20Top%203.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Nunito" pitchFamily="2" charset="0"/>
                <a:ea typeface="+mn-ea"/>
                <a:cs typeface="+mn-cs"/>
              </a:defRPr>
            </a:pPr>
            <a:r>
              <a:rPr lang="en-ZA" sz="1100">
                <a:latin typeface="Nunito" pitchFamily="2" charset="0"/>
              </a:rPr>
              <a:t>Regional</a:t>
            </a:r>
            <a:r>
              <a:rPr lang="en-ZA" sz="1100" baseline="0">
                <a:latin typeface="Nunito" pitchFamily="2" charset="0"/>
              </a:rPr>
              <a:t> Share % by number of Tourists</a:t>
            </a:r>
            <a:endParaRPr lang="en-ZA" sz="1100">
              <a:latin typeface="Nunito" pitchFamily="2" charset="0"/>
            </a:endParaRPr>
          </a:p>
        </c:rich>
      </c:tx>
      <c:overlay val="0"/>
      <c:spPr>
        <a:noFill/>
        <a:ln>
          <a:noFill/>
        </a:ln>
        <a:effectLst/>
      </c:spPr>
      <c:txPr>
        <a:bodyPr rot="0" spcFirstLastPara="1" vertOverflow="ellipsis" vert="horz" wrap="square" anchor="ctr" anchorCtr="1"/>
        <a:lstStyle/>
        <a:p>
          <a:pPr>
            <a:defRPr sz="1100" b="0" i="0" u="none" strike="noStrike" kern="1200" spc="0" baseline="0">
              <a:solidFill>
                <a:schemeClr val="tx1">
                  <a:lumMod val="65000"/>
                  <a:lumOff val="35000"/>
                </a:schemeClr>
              </a:solidFill>
              <a:latin typeface="Nunito" pitchFamily="2" charset="0"/>
              <a:ea typeface="+mn-ea"/>
              <a:cs typeface="+mn-cs"/>
            </a:defRPr>
          </a:pPr>
          <a:endParaRPr lang="en-ZA"/>
        </a:p>
      </c:txPr>
    </c:title>
    <c:autoTitleDeleted val="0"/>
    <c:plotArea>
      <c:layout/>
      <c:barChart>
        <c:barDir val="col"/>
        <c:grouping val="clustered"/>
        <c:varyColors val="0"/>
        <c:ser>
          <c:idx val="4"/>
          <c:order val="4"/>
          <c:tx>
            <c:strRef>
              <c:f>'region share '!$F$1</c:f>
              <c:strCache>
                <c:ptCount val="1"/>
                <c:pt idx="0">
                  <c:v>2019</c:v>
                </c:pt>
              </c:strCache>
            </c:strRef>
          </c:tx>
          <c:spPr>
            <a:solidFill>
              <a:srgbClr val="FDCE0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700" b="0" i="0" u="none" strike="noStrike" kern="1200" baseline="0">
                    <a:solidFill>
                      <a:schemeClr val="tx1">
                        <a:lumMod val="75000"/>
                        <a:lumOff val="25000"/>
                      </a:schemeClr>
                    </a:solidFill>
                    <a:latin typeface="Nunito" pitchFamily="2"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'region share '!$A$2:$A$8</c:f>
              <c:strCache>
                <c:ptCount val="7"/>
                <c:pt idx="0">
                  <c:v>Europe</c:v>
                </c:pt>
                <c:pt idx="1">
                  <c:v>North America</c:v>
                </c:pt>
                <c:pt idx="2">
                  <c:v>Africa</c:v>
                </c:pt>
                <c:pt idx="3">
                  <c:v>Asia</c:v>
                </c:pt>
                <c:pt idx="4">
                  <c:v>Australasia</c:v>
                </c:pt>
                <c:pt idx="5">
                  <c:v>Middle East</c:v>
                </c:pt>
                <c:pt idx="6">
                  <c:v>Central &amp; South America</c:v>
                </c:pt>
              </c:strCache>
            </c:strRef>
          </c:cat>
          <c:val>
            <c:numRef>
              <c:f>'region share '!$F$2:$F$8</c:f>
              <c:numCache>
                <c:formatCode>0%</c:formatCode>
                <c:ptCount val="7"/>
                <c:pt idx="0">
                  <c:v>0.60080586814978754</c:v>
                </c:pt>
                <c:pt idx="1">
                  <c:v>0.16771042430482391</c:v>
                </c:pt>
                <c:pt idx="2">
                  <c:v>8.8191213254807985E-2</c:v>
                </c:pt>
                <c:pt idx="3">
                  <c:v>6.9297449145594478E-2</c:v>
                </c:pt>
                <c:pt idx="4">
                  <c:v>3.3561476584075697E-2</c:v>
                </c:pt>
                <c:pt idx="5">
                  <c:v>1.8410501560675821E-2</c:v>
                </c:pt>
                <c:pt idx="6">
                  <c:v>2.2023067000246331E-2</c:v>
                </c:pt>
              </c:numCache>
            </c:numRef>
          </c:val>
          <c:extLst>
            <c:ext xmlns:c16="http://schemas.microsoft.com/office/drawing/2014/chart" uri="{C3380CC4-5D6E-409C-BE32-E72D297353CC}">
              <c16:uniqueId val="{00000000-9C3E-4849-A7F6-63C4FBDBA250}"/>
            </c:ext>
          </c:extLst>
        </c:ser>
        <c:ser>
          <c:idx val="8"/>
          <c:order val="8"/>
          <c:tx>
            <c:strRef>
              <c:f>'region share '!$J$1</c:f>
              <c:strCache>
                <c:ptCount val="1"/>
                <c:pt idx="0">
                  <c:v>2023</c:v>
                </c:pt>
              </c:strCache>
            </c:strRef>
          </c:tx>
          <c:spPr>
            <a:solidFill>
              <a:srgbClr val="00206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700" b="0" i="0" u="none" strike="noStrike" kern="1200" baseline="0">
                    <a:solidFill>
                      <a:schemeClr val="tx1">
                        <a:lumMod val="75000"/>
                        <a:lumOff val="25000"/>
                      </a:schemeClr>
                    </a:solidFill>
                    <a:latin typeface="Nunito" pitchFamily="2"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'region share '!$A$2:$A$8</c:f>
              <c:strCache>
                <c:ptCount val="7"/>
                <c:pt idx="0">
                  <c:v>Europe</c:v>
                </c:pt>
                <c:pt idx="1">
                  <c:v>North America</c:v>
                </c:pt>
                <c:pt idx="2">
                  <c:v>Africa</c:v>
                </c:pt>
                <c:pt idx="3">
                  <c:v>Asia</c:v>
                </c:pt>
                <c:pt idx="4">
                  <c:v>Australasia</c:v>
                </c:pt>
                <c:pt idx="5">
                  <c:v>Middle East</c:v>
                </c:pt>
                <c:pt idx="6">
                  <c:v>Central &amp; South America</c:v>
                </c:pt>
              </c:strCache>
            </c:strRef>
          </c:cat>
          <c:val>
            <c:numRef>
              <c:f>'region share '!$J$2:$J$8</c:f>
              <c:numCache>
                <c:formatCode>0%</c:formatCode>
                <c:ptCount val="7"/>
                <c:pt idx="0">
                  <c:v>0.64849997986910002</c:v>
                </c:pt>
                <c:pt idx="1">
                  <c:v>0.14807665390609942</c:v>
                </c:pt>
                <c:pt idx="2">
                  <c:v>0.10715504178732173</c:v>
                </c:pt>
                <c:pt idx="3">
                  <c:v>3.8374598833186627E-2</c:v>
                </c:pt>
                <c:pt idx="4">
                  <c:v>2.9499112083372372E-2</c:v>
                </c:pt>
                <c:pt idx="5">
                  <c:v>1.5395963983737717E-2</c:v>
                </c:pt>
                <c:pt idx="6">
                  <c:v>1.2998649537198547E-2</c:v>
                </c:pt>
              </c:numCache>
            </c:numRef>
          </c:val>
          <c:extLst>
            <c:ext xmlns:c16="http://schemas.microsoft.com/office/drawing/2014/chart" uri="{C3380CC4-5D6E-409C-BE32-E72D297353CC}">
              <c16:uniqueId val="{00000001-9C3E-4849-A7F6-63C4FBDBA250}"/>
            </c:ext>
          </c:extLst>
        </c:ser>
        <c:dLbls>
          <c:dLblPos val="outEnd"/>
          <c:showLegendKey val="0"/>
          <c:showVal val="1"/>
          <c:showCatName val="0"/>
          <c:showSerName val="0"/>
          <c:showPercent val="0"/>
          <c:showBubbleSize val="0"/>
        </c:dLbls>
        <c:gapWidth val="150"/>
        <c:axId val="1786289711"/>
        <c:axId val="1786291631"/>
        <c:extLst>
          <c:ext xmlns:c15="http://schemas.microsoft.com/office/drawing/2012/chart" uri="{02D57815-91ED-43cb-92C2-25804820EDAC}">
            <c15:filteredBarSeries>
              <c15:ser>
                <c:idx val="0"/>
                <c:order val="0"/>
                <c:tx>
                  <c:strRef>
                    <c:extLst>
                      <c:ext uri="{02D57815-91ED-43cb-92C2-25804820EDAC}">
                        <c15:formulaRef>
                          <c15:sqref>'region share '!$B$1</c15:sqref>
                        </c15:formulaRef>
                      </c:ext>
                    </c:extLst>
                    <c:strCache>
                      <c:ptCount val="1"/>
                      <c:pt idx="0">
                        <c:v>2015</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c:ext uri="{02D57815-91ED-43cb-92C2-25804820EDAC}">
                        <c15:formulaRef>
                          <c15:sqref>'region share '!$A$2:$A$8</c15:sqref>
                        </c15:formulaRef>
                      </c:ext>
                    </c:extLst>
                    <c:strCache>
                      <c:ptCount val="7"/>
                      <c:pt idx="0">
                        <c:v>Europe</c:v>
                      </c:pt>
                      <c:pt idx="1">
                        <c:v>North America</c:v>
                      </c:pt>
                      <c:pt idx="2">
                        <c:v>Africa</c:v>
                      </c:pt>
                      <c:pt idx="3">
                        <c:v>Asia</c:v>
                      </c:pt>
                      <c:pt idx="4">
                        <c:v>Australasia</c:v>
                      </c:pt>
                      <c:pt idx="5">
                        <c:v>Middle East</c:v>
                      </c:pt>
                      <c:pt idx="6">
                        <c:v>Central &amp; South America</c:v>
                      </c:pt>
                    </c:strCache>
                  </c:strRef>
                </c:cat>
                <c:val>
                  <c:numRef>
                    <c:extLst>
                      <c:ext uri="{02D57815-91ED-43cb-92C2-25804820EDAC}">
                        <c15:formulaRef>
                          <c15:sqref>'region share '!$B$2:$B$8</c15:sqref>
                        </c15:formulaRef>
                      </c:ext>
                    </c:extLst>
                    <c:numCache>
                      <c:formatCode>0%</c:formatCode>
                      <c:ptCount val="7"/>
                      <c:pt idx="0">
                        <c:v>0.61638969037263924</c:v>
                      </c:pt>
                      <c:pt idx="1">
                        <c:v>0.16068089094867377</c:v>
                      </c:pt>
                      <c:pt idx="2">
                        <c:v>0.11425401807259002</c:v>
                      </c:pt>
                      <c:pt idx="3">
                        <c:v>4.4338567430311698E-2</c:v>
                      </c:pt>
                      <c:pt idx="4">
                        <c:v>3.9172885355271116E-2</c:v>
                      </c:pt>
                      <c:pt idx="5">
                        <c:v>8.4786593954294925E-3</c:v>
                      </c:pt>
                      <c:pt idx="6">
                        <c:v>1.6685288425088211E-2</c:v>
                      </c:pt>
                    </c:numCache>
                  </c:numRef>
                </c:val>
                <c:extLst>
                  <c:ext xmlns:c16="http://schemas.microsoft.com/office/drawing/2014/chart" uri="{C3380CC4-5D6E-409C-BE32-E72D297353CC}">
                    <c16:uniqueId val="{00000002-9C3E-4849-A7F6-63C4FBDBA250}"/>
                  </c:ext>
                </c:extLst>
              </c15:ser>
            </c15:filteredBarSeries>
            <c15:filteredBarSeries>
              <c15:ser>
                <c:idx val="1"/>
                <c:order val="1"/>
                <c:tx>
                  <c:strRef>
                    <c:extLst xmlns:c15="http://schemas.microsoft.com/office/drawing/2012/chart">
                      <c:ext xmlns:c15="http://schemas.microsoft.com/office/drawing/2012/chart" uri="{02D57815-91ED-43cb-92C2-25804820EDAC}">
                        <c15:formulaRef>
                          <c15:sqref>'region share '!$C$1</c15:sqref>
                        </c15:formulaRef>
                      </c:ext>
                    </c:extLst>
                    <c:strCache>
                      <c:ptCount val="1"/>
                      <c:pt idx="0">
                        <c:v>2016</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xmlns:c15="http://schemas.microsoft.com/office/drawing/2012/chart">
                      <c:ext xmlns:c15="http://schemas.microsoft.com/office/drawing/2012/chart" uri="{02D57815-91ED-43cb-92C2-25804820EDAC}">
                        <c15:formulaRef>
                          <c15:sqref>'region share '!$A$2:$A$8</c15:sqref>
                        </c15:formulaRef>
                      </c:ext>
                    </c:extLst>
                    <c:strCache>
                      <c:ptCount val="7"/>
                      <c:pt idx="0">
                        <c:v>Europe</c:v>
                      </c:pt>
                      <c:pt idx="1">
                        <c:v>North America</c:v>
                      </c:pt>
                      <c:pt idx="2">
                        <c:v>Africa</c:v>
                      </c:pt>
                      <c:pt idx="3">
                        <c:v>Asia</c:v>
                      </c:pt>
                      <c:pt idx="4">
                        <c:v>Australasia</c:v>
                      </c:pt>
                      <c:pt idx="5">
                        <c:v>Middle East</c:v>
                      </c:pt>
                      <c:pt idx="6">
                        <c:v>Central &amp; South America</c:v>
                      </c:pt>
                    </c:strCache>
                  </c:strRef>
                </c:cat>
                <c:val>
                  <c:numRef>
                    <c:extLst xmlns:c15="http://schemas.microsoft.com/office/drawing/2012/chart">
                      <c:ext xmlns:c15="http://schemas.microsoft.com/office/drawing/2012/chart" uri="{02D57815-91ED-43cb-92C2-25804820EDAC}">
                        <c15:formulaRef>
                          <c15:sqref>'region share '!$C$2:$C$8</c15:sqref>
                        </c15:formulaRef>
                      </c:ext>
                    </c:extLst>
                    <c:numCache>
                      <c:formatCode>0%</c:formatCode>
                      <c:ptCount val="7"/>
                      <c:pt idx="0">
                        <c:v>0.64089227519517356</c:v>
                      </c:pt>
                      <c:pt idx="1">
                        <c:v>0.16101654676466368</c:v>
                      </c:pt>
                      <c:pt idx="2">
                        <c:v>8.4010068902364926E-2</c:v>
                      </c:pt>
                      <c:pt idx="3">
                        <c:v>3.3072245891578436E-2</c:v>
                      </c:pt>
                      <c:pt idx="4">
                        <c:v>3.7156035879398551E-2</c:v>
                      </c:pt>
                      <c:pt idx="5">
                        <c:v>1.4315373650916889E-2</c:v>
                      </c:pt>
                      <c:pt idx="6">
                        <c:v>2.9537453715912244E-2</c:v>
                      </c:pt>
                    </c:numCache>
                  </c:numRef>
                </c:val>
                <c:extLst xmlns:c15="http://schemas.microsoft.com/office/drawing/2012/chart">
                  <c:ext xmlns:c16="http://schemas.microsoft.com/office/drawing/2014/chart" uri="{C3380CC4-5D6E-409C-BE32-E72D297353CC}">
                    <c16:uniqueId val="{00000003-9C3E-4849-A7F6-63C4FBDBA250}"/>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'region share '!$D$1</c15:sqref>
                        </c15:formulaRef>
                      </c:ext>
                    </c:extLst>
                    <c:strCache>
                      <c:ptCount val="1"/>
                      <c:pt idx="0">
                        <c:v>2017</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xmlns:c15="http://schemas.microsoft.com/office/drawing/2012/chart">
                      <c:ext xmlns:c15="http://schemas.microsoft.com/office/drawing/2012/chart" uri="{02D57815-91ED-43cb-92C2-25804820EDAC}">
                        <c15:formulaRef>
                          <c15:sqref>'region share '!$A$2:$A$8</c15:sqref>
                        </c15:formulaRef>
                      </c:ext>
                    </c:extLst>
                    <c:strCache>
                      <c:ptCount val="7"/>
                      <c:pt idx="0">
                        <c:v>Europe</c:v>
                      </c:pt>
                      <c:pt idx="1">
                        <c:v>North America</c:v>
                      </c:pt>
                      <c:pt idx="2">
                        <c:v>Africa</c:v>
                      </c:pt>
                      <c:pt idx="3">
                        <c:v>Asia</c:v>
                      </c:pt>
                      <c:pt idx="4">
                        <c:v>Australasia</c:v>
                      </c:pt>
                      <c:pt idx="5">
                        <c:v>Middle East</c:v>
                      </c:pt>
                      <c:pt idx="6">
                        <c:v>Central &amp; South America</c:v>
                      </c:pt>
                    </c:strCache>
                  </c:strRef>
                </c:cat>
                <c:val>
                  <c:numRef>
                    <c:extLst xmlns:c15="http://schemas.microsoft.com/office/drawing/2012/chart">
                      <c:ext xmlns:c15="http://schemas.microsoft.com/office/drawing/2012/chart" uri="{02D57815-91ED-43cb-92C2-25804820EDAC}">
                        <c15:formulaRef>
                          <c15:sqref>'region share '!$D$2:$D$8</c15:sqref>
                        </c15:formulaRef>
                      </c:ext>
                    </c:extLst>
                    <c:numCache>
                      <c:formatCode>0%</c:formatCode>
                      <c:ptCount val="7"/>
                      <c:pt idx="0">
                        <c:v>0.62762025401384336</c:v>
                      </c:pt>
                      <c:pt idx="1">
                        <c:v>0.16190794955971158</c:v>
                      </c:pt>
                      <c:pt idx="2">
                        <c:v>7.6762487600498405E-2</c:v>
                      </c:pt>
                      <c:pt idx="3">
                        <c:v>5.5230211423029758E-2</c:v>
                      </c:pt>
                      <c:pt idx="4">
                        <c:v>3.5468597062942864E-2</c:v>
                      </c:pt>
                      <c:pt idx="5">
                        <c:v>1.1002738702285762E-2</c:v>
                      </c:pt>
                      <c:pt idx="6">
                        <c:v>3.2007761637680245E-2</c:v>
                      </c:pt>
                    </c:numCache>
                  </c:numRef>
                </c:val>
                <c:extLst xmlns:c15="http://schemas.microsoft.com/office/drawing/2012/chart">
                  <c:ext xmlns:c16="http://schemas.microsoft.com/office/drawing/2014/chart" uri="{C3380CC4-5D6E-409C-BE32-E72D297353CC}">
                    <c16:uniqueId val="{00000004-9C3E-4849-A7F6-63C4FBDBA250}"/>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'region share '!$E$1</c15:sqref>
                        </c15:formulaRef>
                      </c:ext>
                    </c:extLst>
                    <c:strCache>
                      <c:ptCount val="1"/>
                      <c:pt idx="0">
                        <c:v>2018</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xmlns:c15="http://schemas.microsoft.com/office/drawing/2012/chart">
                      <c:ext xmlns:c15="http://schemas.microsoft.com/office/drawing/2012/chart" uri="{02D57815-91ED-43cb-92C2-25804820EDAC}">
                        <c15:formulaRef>
                          <c15:sqref>'region share '!$A$2:$A$8</c15:sqref>
                        </c15:formulaRef>
                      </c:ext>
                    </c:extLst>
                    <c:strCache>
                      <c:ptCount val="7"/>
                      <c:pt idx="0">
                        <c:v>Europe</c:v>
                      </c:pt>
                      <c:pt idx="1">
                        <c:v>North America</c:v>
                      </c:pt>
                      <c:pt idx="2">
                        <c:v>Africa</c:v>
                      </c:pt>
                      <c:pt idx="3">
                        <c:v>Asia</c:v>
                      </c:pt>
                      <c:pt idx="4">
                        <c:v>Australasia</c:v>
                      </c:pt>
                      <c:pt idx="5">
                        <c:v>Middle East</c:v>
                      </c:pt>
                      <c:pt idx="6">
                        <c:v>Central &amp; South America</c:v>
                      </c:pt>
                    </c:strCache>
                  </c:strRef>
                </c:cat>
                <c:val>
                  <c:numRef>
                    <c:extLst xmlns:c15="http://schemas.microsoft.com/office/drawing/2012/chart">
                      <c:ext xmlns:c15="http://schemas.microsoft.com/office/drawing/2012/chart" uri="{02D57815-91ED-43cb-92C2-25804820EDAC}">
                        <c15:formulaRef>
                          <c15:sqref>'region share '!$E$2:$E$8</c15:sqref>
                        </c15:formulaRef>
                      </c:ext>
                    </c:extLst>
                    <c:numCache>
                      <c:formatCode>0%</c:formatCode>
                      <c:ptCount val="7"/>
                      <c:pt idx="0">
                        <c:v>0.62612762522013921</c:v>
                      </c:pt>
                      <c:pt idx="1">
                        <c:v>0.15635699238637363</c:v>
                      </c:pt>
                      <c:pt idx="2">
                        <c:v>9.0217690715633611E-2</c:v>
                      </c:pt>
                      <c:pt idx="3">
                        <c:v>5.5237621173954601E-2</c:v>
                      </c:pt>
                      <c:pt idx="4">
                        <c:v>3.3107208586157053E-2</c:v>
                      </c:pt>
                      <c:pt idx="5">
                        <c:v>1.0622764044762232E-2</c:v>
                      </c:pt>
                      <c:pt idx="6">
                        <c:v>2.8330097872966264E-2</c:v>
                      </c:pt>
                    </c:numCache>
                  </c:numRef>
                </c:val>
                <c:extLst xmlns:c15="http://schemas.microsoft.com/office/drawing/2012/chart">
                  <c:ext xmlns:c16="http://schemas.microsoft.com/office/drawing/2014/chart" uri="{C3380CC4-5D6E-409C-BE32-E72D297353CC}">
                    <c16:uniqueId val="{00000005-9C3E-4849-A7F6-63C4FBDBA250}"/>
                  </c:ext>
                </c:extLst>
              </c15:ser>
            </c15:filteredBarSeries>
            <c15:filteredBarSeries>
              <c15:ser>
                <c:idx val="5"/>
                <c:order val="5"/>
                <c:tx>
                  <c:strRef>
                    <c:extLst xmlns:c15="http://schemas.microsoft.com/office/drawing/2012/chart">
                      <c:ext xmlns:c15="http://schemas.microsoft.com/office/drawing/2012/chart" uri="{02D57815-91ED-43cb-92C2-25804820EDAC}">
                        <c15:formulaRef>
                          <c15:sqref>'region share '!$G$1</c15:sqref>
                        </c15:formulaRef>
                      </c:ext>
                    </c:extLst>
                    <c:strCache>
                      <c:ptCount val="1"/>
                      <c:pt idx="0">
                        <c:v>2020</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xmlns:c15="http://schemas.microsoft.com/office/drawing/2012/chart">
                      <c:ext xmlns:c15="http://schemas.microsoft.com/office/drawing/2012/chart" uri="{02D57815-91ED-43cb-92C2-25804820EDAC}">
                        <c15:formulaRef>
                          <c15:sqref>'region share '!$A$2:$A$8</c15:sqref>
                        </c15:formulaRef>
                      </c:ext>
                    </c:extLst>
                    <c:strCache>
                      <c:ptCount val="7"/>
                      <c:pt idx="0">
                        <c:v>Europe</c:v>
                      </c:pt>
                      <c:pt idx="1">
                        <c:v>North America</c:v>
                      </c:pt>
                      <c:pt idx="2">
                        <c:v>Africa</c:v>
                      </c:pt>
                      <c:pt idx="3">
                        <c:v>Asia</c:v>
                      </c:pt>
                      <c:pt idx="4">
                        <c:v>Australasia</c:v>
                      </c:pt>
                      <c:pt idx="5">
                        <c:v>Middle East</c:v>
                      </c:pt>
                      <c:pt idx="6">
                        <c:v>Central &amp; South America</c:v>
                      </c:pt>
                    </c:strCache>
                  </c:strRef>
                </c:cat>
                <c:val>
                  <c:numRef>
                    <c:extLst xmlns:c15="http://schemas.microsoft.com/office/drawing/2012/chart">
                      <c:ext xmlns:c15="http://schemas.microsoft.com/office/drawing/2012/chart" uri="{02D57815-91ED-43cb-92C2-25804820EDAC}">
                        <c15:formulaRef>
                          <c15:sqref>'region share '!$G$2:$G$8</c15:sqref>
                        </c15:formulaRef>
                      </c:ext>
                    </c:extLst>
                    <c:numCache>
                      <c:formatCode>0%</c:formatCode>
                      <c:ptCount val="7"/>
                      <c:pt idx="0">
                        <c:v>0.67796366687990317</c:v>
                      </c:pt>
                      <c:pt idx="1">
                        <c:v>0.12747319929266177</c:v>
                      </c:pt>
                      <c:pt idx="2">
                        <c:v>8.2482610986892468E-2</c:v>
                      </c:pt>
                      <c:pt idx="3">
                        <c:v>4.3880983311782258E-2</c:v>
                      </c:pt>
                      <c:pt idx="4">
                        <c:v>2.2608697066264269E-2</c:v>
                      </c:pt>
                      <c:pt idx="5">
                        <c:v>9.6320575662065325E-3</c:v>
                      </c:pt>
                      <c:pt idx="6">
                        <c:v>3.5958784896299542E-2</c:v>
                      </c:pt>
                    </c:numCache>
                  </c:numRef>
                </c:val>
                <c:extLst xmlns:c15="http://schemas.microsoft.com/office/drawing/2012/chart">
                  <c:ext xmlns:c16="http://schemas.microsoft.com/office/drawing/2014/chart" uri="{C3380CC4-5D6E-409C-BE32-E72D297353CC}">
                    <c16:uniqueId val="{00000006-9C3E-4849-A7F6-63C4FBDBA250}"/>
                  </c:ext>
                </c:extLst>
              </c15:ser>
            </c15:filteredBarSeries>
            <c15:filteredBarSeries>
              <c15:ser>
                <c:idx val="6"/>
                <c:order val="6"/>
                <c:tx>
                  <c:strRef>
                    <c:extLst xmlns:c15="http://schemas.microsoft.com/office/drawing/2012/chart">
                      <c:ext xmlns:c15="http://schemas.microsoft.com/office/drawing/2012/chart" uri="{02D57815-91ED-43cb-92C2-25804820EDAC}">
                        <c15:formulaRef>
                          <c15:sqref>'region share '!$H$1</c15:sqref>
                        </c15:formulaRef>
                      </c:ext>
                    </c:extLst>
                    <c:strCache>
                      <c:ptCount val="1"/>
                      <c:pt idx="0">
                        <c:v>2021</c:v>
                      </c:pt>
                    </c:strCache>
                  </c:strRef>
                </c:tx>
                <c:spPr>
                  <a:solidFill>
                    <a:schemeClr val="accent1">
                      <a:lumMod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xmlns:c15="http://schemas.microsoft.com/office/drawing/2012/chart">
                      <c:ext xmlns:c15="http://schemas.microsoft.com/office/drawing/2012/chart" uri="{02D57815-91ED-43cb-92C2-25804820EDAC}">
                        <c15:formulaRef>
                          <c15:sqref>'region share '!$A$2:$A$8</c15:sqref>
                        </c15:formulaRef>
                      </c:ext>
                    </c:extLst>
                    <c:strCache>
                      <c:ptCount val="7"/>
                      <c:pt idx="0">
                        <c:v>Europe</c:v>
                      </c:pt>
                      <c:pt idx="1">
                        <c:v>North America</c:v>
                      </c:pt>
                      <c:pt idx="2">
                        <c:v>Africa</c:v>
                      </c:pt>
                      <c:pt idx="3">
                        <c:v>Asia</c:v>
                      </c:pt>
                      <c:pt idx="4">
                        <c:v>Australasia</c:v>
                      </c:pt>
                      <c:pt idx="5">
                        <c:v>Middle East</c:v>
                      </c:pt>
                      <c:pt idx="6">
                        <c:v>Central &amp; South America</c:v>
                      </c:pt>
                    </c:strCache>
                  </c:strRef>
                </c:cat>
                <c:val>
                  <c:numRef>
                    <c:extLst xmlns:c15="http://schemas.microsoft.com/office/drawing/2012/chart">
                      <c:ext xmlns:c15="http://schemas.microsoft.com/office/drawing/2012/chart" uri="{02D57815-91ED-43cb-92C2-25804820EDAC}">
                        <c15:formulaRef>
                          <c15:sqref>'region share '!$H$2:$H$8</c15:sqref>
                        </c15:formulaRef>
                      </c:ext>
                    </c:extLst>
                    <c:numCache>
                      <c:formatCode>0%</c:formatCode>
                      <c:ptCount val="7"/>
                      <c:pt idx="0">
                        <c:v>0.59351271804112471</c:v>
                      </c:pt>
                      <c:pt idx="1">
                        <c:v>0.15986821152404102</c:v>
                      </c:pt>
                      <c:pt idx="2">
                        <c:v>0.15503928907089959</c:v>
                      </c:pt>
                      <c:pt idx="3">
                        <c:v>3.97472727898497E-2</c:v>
                      </c:pt>
                      <c:pt idx="4">
                        <c:v>1.7482276416115113E-2</c:v>
                      </c:pt>
                      <c:pt idx="5">
                        <c:v>1.7573065590147579E-2</c:v>
                      </c:pt>
                      <c:pt idx="6">
                        <c:v>1.6777166567832881E-2</c:v>
                      </c:pt>
                    </c:numCache>
                  </c:numRef>
                </c:val>
                <c:extLst xmlns:c15="http://schemas.microsoft.com/office/drawing/2012/chart">
                  <c:ext xmlns:c16="http://schemas.microsoft.com/office/drawing/2014/chart" uri="{C3380CC4-5D6E-409C-BE32-E72D297353CC}">
                    <c16:uniqueId val="{00000007-9C3E-4849-A7F6-63C4FBDBA250}"/>
                  </c:ext>
                </c:extLst>
              </c15:ser>
            </c15:filteredBarSeries>
            <c15:filteredBarSeries>
              <c15:ser>
                <c:idx val="7"/>
                <c:order val="7"/>
                <c:tx>
                  <c:strRef>
                    <c:extLst xmlns:c15="http://schemas.microsoft.com/office/drawing/2012/chart">
                      <c:ext xmlns:c15="http://schemas.microsoft.com/office/drawing/2012/chart" uri="{02D57815-91ED-43cb-92C2-25804820EDAC}">
                        <c15:formulaRef>
                          <c15:sqref>'region share '!$I$1</c15:sqref>
                        </c15:formulaRef>
                      </c:ext>
                    </c:extLst>
                    <c:strCache>
                      <c:ptCount val="1"/>
                      <c:pt idx="0">
                        <c:v>2022</c:v>
                      </c:pt>
                    </c:strCache>
                  </c:strRef>
                </c:tx>
                <c:spPr>
                  <a:solidFill>
                    <a:schemeClr val="accent2">
                      <a:lumMod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xmlns:c15="http://schemas.microsoft.com/office/drawing/2012/chart">
                      <c:ext xmlns:c15="http://schemas.microsoft.com/office/drawing/2012/chart" uri="{02D57815-91ED-43cb-92C2-25804820EDAC}">
                        <c15:formulaRef>
                          <c15:sqref>'region share '!$A$2:$A$8</c15:sqref>
                        </c15:formulaRef>
                      </c:ext>
                    </c:extLst>
                    <c:strCache>
                      <c:ptCount val="7"/>
                      <c:pt idx="0">
                        <c:v>Europe</c:v>
                      </c:pt>
                      <c:pt idx="1">
                        <c:v>North America</c:v>
                      </c:pt>
                      <c:pt idx="2">
                        <c:v>Africa</c:v>
                      </c:pt>
                      <c:pt idx="3">
                        <c:v>Asia</c:v>
                      </c:pt>
                      <c:pt idx="4">
                        <c:v>Australasia</c:v>
                      </c:pt>
                      <c:pt idx="5">
                        <c:v>Middle East</c:v>
                      </c:pt>
                      <c:pt idx="6">
                        <c:v>Central &amp; South America</c:v>
                      </c:pt>
                    </c:strCache>
                  </c:strRef>
                </c:cat>
                <c:val>
                  <c:numRef>
                    <c:extLst xmlns:c15="http://schemas.microsoft.com/office/drawing/2012/chart">
                      <c:ext xmlns:c15="http://schemas.microsoft.com/office/drawing/2012/chart" uri="{02D57815-91ED-43cb-92C2-25804820EDAC}">
                        <c15:formulaRef>
                          <c15:sqref>'region share '!$I$2:$I$8</c15:sqref>
                        </c15:formulaRef>
                      </c:ext>
                    </c:extLst>
                    <c:numCache>
                      <c:formatCode>0%</c:formatCode>
                      <c:ptCount val="7"/>
                      <c:pt idx="0">
                        <c:v>0.6373439460609146</c:v>
                      </c:pt>
                      <c:pt idx="1">
                        <c:v>0.16200738797131722</c:v>
                      </c:pt>
                      <c:pt idx="2">
                        <c:v>0.11300859399260159</c:v>
                      </c:pt>
                      <c:pt idx="3">
                        <c:v>3.1521433290841165E-2</c:v>
                      </c:pt>
                      <c:pt idx="4">
                        <c:v>2.5424363183680729E-2</c:v>
                      </c:pt>
                      <c:pt idx="5">
                        <c:v>2.0601603469574282E-2</c:v>
                      </c:pt>
                      <c:pt idx="6">
                        <c:v>1.009267203107018E-2</c:v>
                      </c:pt>
                    </c:numCache>
                  </c:numRef>
                </c:val>
                <c:extLst xmlns:c15="http://schemas.microsoft.com/office/drawing/2012/chart">
                  <c:ext xmlns:c16="http://schemas.microsoft.com/office/drawing/2014/chart" uri="{C3380CC4-5D6E-409C-BE32-E72D297353CC}">
                    <c16:uniqueId val="{00000008-9C3E-4849-A7F6-63C4FBDBA250}"/>
                  </c:ext>
                </c:extLst>
              </c15:ser>
            </c15:filteredBarSeries>
          </c:ext>
        </c:extLst>
      </c:barChart>
      <c:catAx>
        <c:axId val="178628971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Nunito" pitchFamily="2" charset="0"/>
                <a:ea typeface="+mn-ea"/>
                <a:cs typeface="+mn-cs"/>
              </a:defRPr>
            </a:pPr>
            <a:endParaRPr lang="en-US"/>
          </a:p>
        </c:txPr>
        <c:crossAx val="1786291631"/>
        <c:crosses val="autoZero"/>
        <c:auto val="1"/>
        <c:lblAlgn val="ctr"/>
        <c:lblOffset val="100"/>
        <c:noMultiLvlLbl val="0"/>
      </c:catAx>
      <c:valAx>
        <c:axId val="1786291631"/>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700" b="0" i="0" u="none" strike="noStrike" kern="1200" baseline="0">
                <a:solidFill>
                  <a:schemeClr val="tx1">
                    <a:lumMod val="65000"/>
                    <a:lumOff val="35000"/>
                  </a:schemeClr>
                </a:solidFill>
                <a:latin typeface="Nunito" pitchFamily="2" charset="0"/>
                <a:ea typeface="+mn-ea"/>
                <a:cs typeface="+mn-cs"/>
              </a:defRPr>
            </a:pPr>
            <a:endParaRPr lang="en-US"/>
          </a:p>
        </c:txPr>
        <c:crossAx val="1786289711"/>
        <c:crosses val="autoZero"/>
        <c:crossBetween val="between"/>
      </c:valAx>
      <c:spPr>
        <a:noFill/>
        <a:ln>
          <a:noFill/>
        </a:ln>
        <a:effectLst/>
      </c:spPr>
    </c:plotArea>
    <c:legend>
      <c:legendPos val="b"/>
      <c:layout>
        <c:manualLayout>
          <c:xMode val="edge"/>
          <c:yMode val="edge"/>
          <c:x val="0.30278978480805624"/>
          <c:y val="0.2181707494896471"/>
          <c:w val="0.16692290318309619"/>
          <c:h val="8.1640629464132669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Nunito" pitchFamily="2" charset="0"/>
                <a:ea typeface="+mn-ea"/>
                <a:cs typeface="+mn-cs"/>
              </a:defRPr>
            </a:pPr>
            <a:r>
              <a:rPr lang="en-ZA">
                <a:latin typeface="Nunito" pitchFamily="2" charset="0"/>
              </a:rPr>
              <a:t>Seasonality</a:t>
            </a:r>
            <a:r>
              <a:rPr lang="en-ZA" baseline="0">
                <a:latin typeface="Nunito" pitchFamily="2" charset="0"/>
              </a:rPr>
              <a:t> - Adventure Travel</a:t>
            </a:r>
            <a:endParaRPr lang="en-ZA">
              <a:latin typeface="Nunito" pitchFamily="2" charset="0"/>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Nunito" pitchFamily="2" charset="0"/>
              <a:ea typeface="+mn-ea"/>
              <a:cs typeface="+mn-cs"/>
            </a:defRPr>
          </a:pPr>
          <a:endParaRPr lang="en-ZA"/>
        </a:p>
      </c:txPr>
    </c:title>
    <c:autoTitleDeleted val="0"/>
    <c:plotArea>
      <c:layout/>
      <c:lineChart>
        <c:grouping val="standard"/>
        <c:varyColors val="0"/>
        <c:ser>
          <c:idx val="4"/>
          <c:order val="4"/>
          <c:tx>
            <c:strRef>
              <c:f>'Seasonality SA'!$F$1</c:f>
              <c:strCache>
                <c:ptCount val="1"/>
                <c:pt idx="0">
                  <c:v>2019</c:v>
                </c:pt>
              </c:strCache>
            </c:strRef>
          </c:tx>
          <c:spPr>
            <a:ln w="28575" cap="rnd">
              <a:solidFill>
                <a:schemeClr val="accent5"/>
              </a:solidFill>
              <a:round/>
            </a:ln>
            <a:effectLst/>
          </c:spPr>
          <c:marker>
            <c:symbol val="none"/>
          </c:marker>
          <c:cat>
            <c:strRef>
              <c:f>'Seasonality SA'!$A$2:$A$13</c:f>
              <c:strCache>
                <c:ptCount val="12"/>
                <c:pt idx="0">
                  <c:v>January</c:v>
                </c:pt>
                <c:pt idx="1">
                  <c:v>February</c:v>
                </c:pt>
                <c:pt idx="2">
                  <c:v>March</c:v>
                </c:pt>
                <c:pt idx="3">
                  <c:v>April</c:v>
                </c:pt>
                <c:pt idx="4">
                  <c:v>May</c:v>
                </c:pt>
                <c:pt idx="5">
                  <c:v>June</c:v>
                </c:pt>
                <c:pt idx="6">
                  <c:v>July</c:v>
                </c:pt>
                <c:pt idx="7">
                  <c:v>August</c:v>
                </c:pt>
                <c:pt idx="8">
                  <c:v>September</c:v>
                </c:pt>
                <c:pt idx="9">
                  <c:v>October</c:v>
                </c:pt>
                <c:pt idx="10">
                  <c:v>November</c:v>
                </c:pt>
                <c:pt idx="11">
                  <c:v>December</c:v>
                </c:pt>
              </c:strCache>
            </c:strRef>
          </c:cat>
          <c:val>
            <c:numRef>
              <c:f>'Seasonality SA'!$F$2:$F$13</c:f>
              <c:numCache>
                <c:formatCode>###0.0%</c:formatCode>
                <c:ptCount val="12"/>
                <c:pt idx="0">
                  <c:v>8.361431304430017E-2</c:v>
                </c:pt>
                <c:pt idx="1">
                  <c:v>8.9002871254584143E-2</c:v>
                </c:pt>
                <c:pt idx="2">
                  <c:v>7.6829439017561285E-2</c:v>
                </c:pt>
                <c:pt idx="3">
                  <c:v>7.2809358971600832E-2</c:v>
                </c:pt>
                <c:pt idx="4">
                  <c:v>4.6734757251256809E-2</c:v>
                </c:pt>
                <c:pt idx="5">
                  <c:v>4.3534577636155501E-2</c:v>
                </c:pt>
                <c:pt idx="6">
                  <c:v>9.5311293921841345E-2</c:v>
                </c:pt>
                <c:pt idx="7">
                  <c:v>9.8690632588349148E-2</c:v>
                </c:pt>
                <c:pt idx="8">
                  <c:v>9.5910859177476299E-2</c:v>
                </c:pt>
                <c:pt idx="9">
                  <c:v>0.1366824660504633</c:v>
                </c:pt>
                <c:pt idx="10">
                  <c:v>7.9508656486347223E-2</c:v>
                </c:pt>
                <c:pt idx="11">
                  <c:v>8.1370774600078105E-2</c:v>
                </c:pt>
              </c:numCache>
            </c:numRef>
          </c:val>
          <c:smooth val="0"/>
          <c:extLst>
            <c:ext xmlns:c16="http://schemas.microsoft.com/office/drawing/2014/chart" uri="{C3380CC4-5D6E-409C-BE32-E72D297353CC}">
              <c16:uniqueId val="{00000000-2AD5-4F16-9233-05067D068123}"/>
            </c:ext>
          </c:extLst>
        </c:ser>
        <c:ser>
          <c:idx val="8"/>
          <c:order val="8"/>
          <c:tx>
            <c:strRef>
              <c:f>'Seasonality SA'!$J$1</c:f>
              <c:strCache>
                <c:ptCount val="1"/>
                <c:pt idx="0">
                  <c:v>2023</c:v>
                </c:pt>
              </c:strCache>
            </c:strRef>
          </c:tx>
          <c:spPr>
            <a:ln w="28575" cap="rnd">
              <a:solidFill>
                <a:schemeClr val="accent3">
                  <a:lumMod val="60000"/>
                </a:schemeClr>
              </a:solidFill>
              <a:round/>
            </a:ln>
            <a:effectLst/>
          </c:spPr>
          <c:marker>
            <c:symbol val="none"/>
          </c:marker>
          <c:cat>
            <c:strRef>
              <c:f>'Seasonality SA'!$A$2:$A$13</c:f>
              <c:strCache>
                <c:ptCount val="12"/>
                <c:pt idx="0">
                  <c:v>January</c:v>
                </c:pt>
                <c:pt idx="1">
                  <c:v>February</c:v>
                </c:pt>
                <c:pt idx="2">
                  <c:v>March</c:v>
                </c:pt>
                <c:pt idx="3">
                  <c:v>April</c:v>
                </c:pt>
                <c:pt idx="4">
                  <c:v>May</c:v>
                </c:pt>
                <c:pt idx="5">
                  <c:v>June</c:v>
                </c:pt>
                <c:pt idx="6">
                  <c:v>July</c:v>
                </c:pt>
                <c:pt idx="7">
                  <c:v>August</c:v>
                </c:pt>
                <c:pt idx="8">
                  <c:v>September</c:v>
                </c:pt>
                <c:pt idx="9">
                  <c:v>October</c:v>
                </c:pt>
                <c:pt idx="10">
                  <c:v>November</c:v>
                </c:pt>
                <c:pt idx="11">
                  <c:v>December</c:v>
                </c:pt>
              </c:strCache>
            </c:strRef>
          </c:cat>
          <c:val>
            <c:numRef>
              <c:f>'Seasonality SA'!$J$2:$J$13</c:f>
              <c:numCache>
                <c:formatCode>###0.0%</c:formatCode>
                <c:ptCount val="12"/>
                <c:pt idx="0">
                  <c:v>0.10450377741131273</c:v>
                </c:pt>
                <c:pt idx="1">
                  <c:v>9.813118553299903E-2</c:v>
                </c:pt>
                <c:pt idx="2">
                  <c:v>9.4415748047853659E-2</c:v>
                </c:pt>
                <c:pt idx="3">
                  <c:v>7.7323558719374116E-2</c:v>
                </c:pt>
                <c:pt idx="4">
                  <c:v>4.5428913857404024E-2</c:v>
                </c:pt>
                <c:pt idx="5">
                  <c:v>4.844617820039774E-2</c:v>
                </c:pt>
                <c:pt idx="6">
                  <c:v>7.5915377069452103E-2</c:v>
                </c:pt>
                <c:pt idx="7">
                  <c:v>7.53438185469259E-2</c:v>
                </c:pt>
                <c:pt idx="8">
                  <c:v>7.5329224915878373E-2</c:v>
                </c:pt>
                <c:pt idx="9">
                  <c:v>9.7733491795914368E-2</c:v>
                </c:pt>
                <c:pt idx="10">
                  <c:v>0.10450204554154176</c:v>
                </c:pt>
                <c:pt idx="11">
                  <c:v>0.10292668036096247</c:v>
                </c:pt>
              </c:numCache>
            </c:numRef>
          </c:val>
          <c:smooth val="0"/>
          <c:extLst>
            <c:ext xmlns:c16="http://schemas.microsoft.com/office/drawing/2014/chart" uri="{C3380CC4-5D6E-409C-BE32-E72D297353CC}">
              <c16:uniqueId val="{00000001-2AD5-4F16-9233-05067D068123}"/>
            </c:ext>
          </c:extLst>
        </c:ser>
        <c:dLbls>
          <c:showLegendKey val="0"/>
          <c:showVal val="0"/>
          <c:showCatName val="0"/>
          <c:showSerName val="0"/>
          <c:showPercent val="0"/>
          <c:showBubbleSize val="0"/>
        </c:dLbls>
        <c:smooth val="0"/>
        <c:axId val="907877536"/>
        <c:axId val="907886656"/>
        <c:extLst>
          <c:ext xmlns:c15="http://schemas.microsoft.com/office/drawing/2012/chart" uri="{02D57815-91ED-43cb-92C2-25804820EDAC}">
            <c15:filteredLineSeries>
              <c15:ser>
                <c:idx val="0"/>
                <c:order val="0"/>
                <c:tx>
                  <c:strRef>
                    <c:extLst>
                      <c:ext uri="{02D57815-91ED-43cb-92C2-25804820EDAC}">
                        <c15:formulaRef>
                          <c15:sqref>'Seasonality SA'!$B$1</c15:sqref>
                        </c15:formulaRef>
                      </c:ext>
                    </c:extLst>
                    <c:strCache>
                      <c:ptCount val="1"/>
                      <c:pt idx="0">
                        <c:v>2015</c:v>
                      </c:pt>
                    </c:strCache>
                  </c:strRef>
                </c:tx>
                <c:spPr>
                  <a:ln w="28575" cap="rnd">
                    <a:solidFill>
                      <a:schemeClr val="accent1"/>
                    </a:solidFill>
                    <a:round/>
                  </a:ln>
                  <a:effectLst/>
                </c:spPr>
                <c:marker>
                  <c:symbol val="none"/>
                </c:marker>
                <c:cat>
                  <c:strRef>
                    <c:extLst>
                      <c:ext uri="{02D57815-91ED-43cb-92C2-25804820EDAC}">
                        <c15:formulaRef>
                          <c15:sqref>'Seasonality SA'!$A$2:$A$13</c15:sqref>
                        </c15:formulaRef>
                      </c:ext>
                    </c:extLst>
                    <c:strCache>
                      <c:ptCount val="12"/>
                      <c:pt idx="0">
                        <c:v>January</c:v>
                      </c:pt>
                      <c:pt idx="1">
                        <c:v>February</c:v>
                      </c:pt>
                      <c:pt idx="2">
                        <c:v>March</c:v>
                      </c:pt>
                      <c:pt idx="3">
                        <c:v>April</c:v>
                      </c:pt>
                      <c:pt idx="4">
                        <c:v>May</c:v>
                      </c:pt>
                      <c:pt idx="5">
                        <c:v>June</c:v>
                      </c:pt>
                      <c:pt idx="6">
                        <c:v>July</c:v>
                      </c:pt>
                      <c:pt idx="7">
                        <c:v>August</c:v>
                      </c:pt>
                      <c:pt idx="8">
                        <c:v>September</c:v>
                      </c:pt>
                      <c:pt idx="9">
                        <c:v>October</c:v>
                      </c:pt>
                      <c:pt idx="10">
                        <c:v>November</c:v>
                      </c:pt>
                      <c:pt idx="11">
                        <c:v>December</c:v>
                      </c:pt>
                    </c:strCache>
                  </c:strRef>
                </c:cat>
                <c:val>
                  <c:numRef>
                    <c:extLst>
                      <c:ext uri="{02D57815-91ED-43cb-92C2-25804820EDAC}">
                        <c15:formulaRef>
                          <c15:sqref>'Seasonality SA'!$B$2:$B$13</c15:sqref>
                        </c15:formulaRef>
                      </c:ext>
                    </c:extLst>
                    <c:numCache>
                      <c:formatCode>###0.0%</c:formatCode>
                      <c:ptCount val="12"/>
                      <c:pt idx="0">
                        <c:v>0.11894341297667245</c:v>
                      </c:pt>
                      <c:pt idx="1">
                        <c:v>0.12400772997389155</c:v>
                      </c:pt>
                      <c:pt idx="2">
                        <c:v>0.12334078886290052</c:v>
                      </c:pt>
                      <c:pt idx="3">
                        <c:v>6.7904014210616662E-2</c:v>
                      </c:pt>
                      <c:pt idx="4">
                        <c:v>6.6232766401763718E-2</c:v>
                      </c:pt>
                      <c:pt idx="5">
                        <c:v>4.8347609345156653E-2</c:v>
                      </c:pt>
                      <c:pt idx="6">
                        <c:v>5.0511431112965563E-2</c:v>
                      </c:pt>
                      <c:pt idx="7">
                        <c:v>6.5895664263141168E-2</c:v>
                      </c:pt>
                      <c:pt idx="8">
                        <c:v>6.5314641936462484E-2</c:v>
                      </c:pt>
                      <c:pt idx="9">
                        <c:v>8.7321273756089432E-2</c:v>
                      </c:pt>
                      <c:pt idx="10">
                        <c:v>9.3521456566957206E-2</c:v>
                      </c:pt>
                      <c:pt idx="11">
                        <c:v>8.8659210593388521E-2</c:v>
                      </c:pt>
                    </c:numCache>
                  </c:numRef>
                </c:val>
                <c:smooth val="0"/>
                <c:extLst>
                  <c:ext xmlns:c16="http://schemas.microsoft.com/office/drawing/2014/chart" uri="{C3380CC4-5D6E-409C-BE32-E72D297353CC}">
                    <c16:uniqueId val="{00000002-2AD5-4F16-9233-05067D068123}"/>
                  </c:ext>
                </c:extLst>
              </c15:ser>
            </c15:filteredLineSeries>
            <c15:filteredLineSeries>
              <c15:ser>
                <c:idx val="1"/>
                <c:order val="1"/>
                <c:tx>
                  <c:strRef>
                    <c:extLst xmlns:c15="http://schemas.microsoft.com/office/drawing/2012/chart">
                      <c:ext xmlns:c15="http://schemas.microsoft.com/office/drawing/2012/chart" uri="{02D57815-91ED-43cb-92C2-25804820EDAC}">
                        <c15:formulaRef>
                          <c15:sqref>'Seasonality SA'!$C$1</c15:sqref>
                        </c15:formulaRef>
                      </c:ext>
                    </c:extLst>
                    <c:strCache>
                      <c:ptCount val="1"/>
                      <c:pt idx="0">
                        <c:v>2016</c:v>
                      </c:pt>
                    </c:strCache>
                  </c:strRef>
                </c:tx>
                <c:spPr>
                  <a:ln w="28575" cap="rnd">
                    <a:solidFill>
                      <a:schemeClr val="accent2"/>
                    </a:solidFill>
                    <a:round/>
                  </a:ln>
                  <a:effectLst/>
                </c:spPr>
                <c:marker>
                  <c:symbol val="none"/>
                </c:marker>
                <c:cat>
                  <c:strRef>
                    <c:extLst xmlns:c15="http://schemas.microsoft.com/office/drawing/2012/chart">
                      <c:ext xmlns:c15="http://schemas.microsoft.com/office/drawing/2012/chart" uri="{02D57815-91ED-43cb-92C2-25804820EDAC}">
                        <c15:formulaRef>
                          <c15:sqref>'Seasonality SA'!$A$2:$A$13</c15:sqref>
                        </c15:formulaRef>
                      </c:ext>
                    </c:extLst>
                    <c:strCache>
                      <c:ptCount val="12"/>
                      <c:pt idx="0">
                        <c:v>January</c:v>
                      </c:pt>
                      <c:pt idx="1">
                        <c:v>February</c:v>
                      </c:pt>
                      <c:pt idx="2">
                        <c:v>March</c:v>
                      </c:pt>
                      <c:pt idx="3">
                        <c:v>April</c:v>
                      </c:pt>
                      <c:pt idx="4">
                        <c:v>May</c:v>
                      </c:pt>
                      <c:pt idx="5">
                        <c:v>June</c:v>
                      </c:pt>
                      <c:pt idx="6">
                        <c:v>July</c:v>
                      </c:pt>
                      <c:pt idx="7">
                        <c:v>August</c:v>
                      </c:pt>
                      <c:pt idx="8">
                        <c:v>September</c:v>
                      </c:pt>
                      <c:pt idx="9">
                        <c:v>October</c:v>
                      </c:pt>
                      <c:pt idx="10">
                        <c:v>November</c:v>
                      </c:pt>
                      <c:pt idx="11">
                        <c:v>December</c:v>
                      </c:pt>
                    </c:strCache>
                  </c:strRef>
                </c:cat>
                <c:val>
                  <c:numRef>
                    <c:extLst xmlns:c15="http://schemas.microsoft.com/office/drawing/2012/chart">
                      <c:ext xmlns:c15="http://schemas.microsoft.com/office/drawing/2012/chart" uri="{02D57815-91ED-43cb-92C2-25804820EDAC}">
                        <c15:formulaRef>
                          <c15:sqref>'Seasonality SA'!$C$2:$C$13</c15:sqref>
                        </c15:formulaRef>
                      </c:ext>
                    </c:extLst>
                    <c:numCache>
                      <c:formatCode>###0.0%</c:formatCode>
                      <c:ptCount val="12"/>
                      <c:pt idx="0">
                        <c:v>8.9446103145066319E-2</c:v>
                      </c:pt>
                      <c:pt idx="1">
                        <c:v>9.4263123287997422E-2</c:v>
                      </c:pt>
                      <c:pt idx="2">
                        <c:v>9.7081321050626029E-2</c:v>
                      </c:pt>
                      <c:pt idx="3">
                        <c:v>6.9474649813503084E-2</c:v>
                      </c:pt>
                      <c:pt idx="4">
                        <c:v>5.1672055355378374E-2</c:v>
                      </c:pt>
                      <c:pt idx="5">
                        <c:v>4.9038606865119176E-2</c:v>
                      </c:pt>
                      <c:pt idx="6">
                        <c:v>7.4847607966877408E-2</c:v>
                      </c:pt>
                      <c:pt idx="7">
                        <c:v>7.3527378959187428E-2</c:v>
                      </c:pt>
                      <c:pt idx="8">
                        <c:v>7.8768533438456176E-2</c:v>
                      </c:pt>
                      <c:pt idx="9">
                        <c:v>9.8669094574682162E-2</c:v>
                      </c:pt>
                      <c:pt idx="10">
                        <c:v>0.10092790761193379</c:v>
                      </c:pt>
                      <c:pt idx="11">
                        <c:v>0.12228361793118246</c:v>
                      </c:pt>
                    </c:numCache>
                  </c:numRef>
                </c:val>
                <c:smooth val="0"/>
                <c:extLst xmlns:c15="http://schemas.microsoft.com/office/drawing/2012/chart">
                  <c:ext xmlns:c16="http://schemas.microsoft.com/office/drawing/2014/chart" uri="{C3380CC4-5D6E-409C-BE32-E72D297353CC}">
                    <c16:uniqueId val="{00000003-2AD5-4F16-9233-05067D068123}"/>
                  </c:ext>
                </c:extLst>
              </c15:ser>
            </c15:filteredLineSeries>
            <c15:filteredLineSeries>
              <c15:ser>
                <c:idx val="2"/>
                <c:order val="2"/>
                <c:tx>
                  <c:strRef>
                    <c:extLst xmlns:c15="http://schemas.microsoft.com/office/drawing/2012/chart">
                      <c:ext xmlns:c15="http://schemas.microsoft.com/office/drawing/2012/chart" uri="{02D57815-91ED-43cb-92C2-25804820EDAC}">
                        <c15:formulaRef>
                          <c15:sqref>'Seasonality SA'!$D$1</c15:sqref>
                        </c15:formulaRef>
                      </c:ext>
                    </c:extLst>
                    <c:strCache>
                      <c:ptCount val="1"/>
                      <c:pt idx="0">
                        <c:v>2017</c:v>
                      </c:pt>
                    </c:strCache>
                  </c:strRef>
                </c:tx>
                <c:spPr>
                  <a:ln w="28575" cap="rnd">
                    <a:solidFill>
                      <a:schemeClr val="accent3"/>
                    </a:solidFill>
                    <a:round/>
                  </a:ln>
                  <a:effectLst/>
                </c:spPr>
                <c:marker>
                  <c:symbol val="none"/>
                </c:marker>
                <c:cat>
                  <c:strRef>
                    <c:extLst xmlns:c15="http://schemas.microsoft.com/office/drawing/2012/chart">
                      <c:ext xmlns:c15="http://schemas.microsoft.com/office/drawing/2012/chart" uri="{02D57815-91ED-43cb-92C2-25804820EDAC}">
                        <c15:formulaRef>
                          <c15:sqref>'Seasonality SA'!$A$2:$A$13</c15:sqref>
                        </c15:formulaRef>
                      </c:ext>
                    </c:extLst>
                    <c:strCache>
                      <c:ptCount val="12"/>
                      <c:pt idx="0">
                        <c:v>January</c:v>
                      </c:pt>
                      <c:pt idx="1">
                        <c:v>February</c:v>
                      </c:pt>
                      <c:pt idx="2">
                        <c:v>March</c:v>
                      </c:pt>
                      <c:pt idx="3">
                        <c:v>April</c:v>
                      </c:pt>
                      <c:pt idx="4">
                        <c:v>May</c:v>
                      </c:pt>
                      <c:pt idx="5">
                        <c:v>June</c:v>
                      </c:pt>
                      <c:pt idx="6">
                        <c:v>July</c:v>
                      </c:pt>
                      <c:pt idx="7">
                        <c:v>August</c:v>
                      </c:pt>
                      <c:pt idx="8">
                        <c:v>September</c:v>
                      </c:pt>
                      <c:pt idx="9">
                        <c:v>October</c:v>
                      </c:pt>
                      <c:pt idx="10">
                        <c:v>November</c:v>
                      </c:pt>
                      <c:pt idx="11">
                        <c:v>December</c:v>
                      </c:pt>
                    </c:strCache>
                  </c:strRef>
                </c:cat>
                <c:val>
                  <c:numRef>
                    <c:extLst xmlns:c15="http://schemas.microsoft.com/office/drawing/2012/chart">
                      <c:ext xmlns:c15="http://schemas.microsoft.com/office/drawing/2012/chart" uri="{02D57815-91ED-43cb-92C2-25804820EDAC}">
                        <c15:formulaRef>
                          <c15:sqref>'Seasonality SA'!$D$2:$D$13</c15:sqref>
                        </c15:formulaRef>
                      </c:ext>
                    </c:extLst>
                    <c:numCache>
                      <c:formatCode>###0.0%</c:formatCode>
                      <c:ptCount val="12"/>
                      <c:pt idx="0">
                        <c:v>8.2432044927752149E-2</c:v>
                      </c:pt>
                      <c:pt idx="1">
                        <c:v>7.354388025432769E-2</c:v>
                      </c:pt>
                      <c:pt idx="2">
                        <c:v>8.2159689666701632E-2</c:v>
                      </c:pt>
                      <c:pt idx="3">
                        <c:v>8.1206355544265543E-2</c:v>
                      </c:pt>
                      <c:pt idx="4">
                        <c:v>5.9489856526154197E-2</c:v>
                      </c:pt>
                      <c:pt idx="5">
                        <c:v>5.5674820295994368E-2</c:v>
                      </c:pt>
                      <c:pt idx="6">
                        <c:v>9.8266962869108951E-2</c:v>
                      </c:pt>
                      <c:pt idx="7">
                        <c:v>8.8170443825392603E-2</c:v>
                      </c:pt>
                      <c:pt idx="8">
                        <c:v>8.4811250976737404E-2</c:v>
                      </c:pt>
                      <c:pt idx="9">
                        <c:v>9.1774057472128051E-2</c:v>
                      </c:pt>
                      <c:pt idx="10">
                        <c:v>9.8997025515709117E-2</c:v>
                      </c:pt>
                      <c:pt idx="11">
                        <c:v>0.10347361212573399</c:v>
                      </c:pt>
                    </c:numCache>
                  </c:numRef>
                </c:val>
                <c:smooth val="0"/>
                <c:extLst xmlns:c15="http://schemas.microsoft.com/office/drawing/2012/chart">
                  <c:ext xmlns:c16="http://schemas.microsoft.com/office/drawing/2014/chart" uri="{C3380CC4-5D6E-409C-BE32-E72D297353CC}">
                    <c16:uniqueId val="{00000004-2AD5-4F16-9233-05067D068123}"/>
                  </c:ext>
                </c:extLst>
              </c15:ser>
            </c15:filteredLineSeries>
            <c15:filteredLineSeries>
              <c15:ser>
                <c:idx val="3"/>
                <c:order val="3"/>
                <c:tx>
                  <c:strRef>
                    <c:extLst xmlns:c15="http://schemas.microsoft.com/office/drawing/2012/chart">
                      <c:ext xmlns:c15="http://schemas.microsoft.com/office/drawing/2012/chart" uri="{02D57815-91ED-43cb-92C2-25804820EDAC}">
                        <c15:formulaRef>
                          <c15:sqref>'Seasonality SA'!$E$1</c15:sqref>
                        </c15:formulaRef>
                      </c:ext>
                    </c:extLst>
                    <c:strCache>
                      <c:ptCount val="1"/>
                      <c:pt idx="0">
                        <c:v>2018</c:v>
                      </c:pt>
                    </c:strCache>
                  </c:strRef>
                </c:tx>
                <c:spPr>
                  <a:ln w="28575" cap="rnd">
                    <a:solidFill>
                      <a:schemeClr val="accent4"/>
                    </a:solidFill>
                    <a:round/>
                  </a:ln>
                  <a:effectLst/>
                </c:spPr>
                <c:marker>
                  <c:symbol val="none"/>
                </c:marker>
                <c:cat>
                  <c:strRef>
                    <c:extLst xmlns:c15="http://schemas.microsoft.com/office/drawing/2012/chart">
                      <c:ext xmlns:c15="http://schemas.microsoft.com/office/drawing/2012/chart" uri="{02D57815-91ED-43cb-92C2-25804820EDAC}">
                        <c15:formulaRef>
                          <c15:sqref>'Seasonality SA'!$A$2:$A$13</c15:sqref>
                        </c15:formulaRef>
                      </c:ext>
                    </c:extLst>
                    <c:strCache>
                      <c:ptCount val="12"/>
                      <c:pt idx="0">
                        <c:v>January</c:v>
                      </c:pt>
                      <c:pt idx="1">
                        <c:v>February</c:v>
                      </c:pt>
                      <c:pt idx="2">
                        <c:v>March</c:v>
                      </c:pt>
                      <c:pt idx="3">
                        <c:v>April</c:v>
                      </c:pt>
                      <c:pt idx="4">
                        <c:v>May</c:v>
                      </c:pt>
                      <c:pt idx="5">
                        <c:v>June</c:v>
                      </c:pt>
                      <c:pt idx="6">
                        <c:v>July</c:v>
                      </c:pt>
                      <c:pt idx="7">
                        <c:v>August</c:v>
                      </c:pt>
                      <c:pt idx="8">
                        <c:v>September</c:v>
                      </c:pt>
                      <c:pt idx="9">
                        <c:v>October</c:v>
                      </c:pt>
                      <c:pt idx="10">
                        <c:v>November</c:v>
                      </c:pt>
                      <c:pt idx="11">
                        <c:v>December</c:v>
                      </c:pt>
                    </c:strCache>
                  </c:strRef>
                </c:cat>
                <c:val>
                  <c:numRef>
                    <c:extLst xmlns:c15="http://schemas.microsoft.com/office/drawing/2012/chart">
                      <c:ext xmlns:c15="http://schemas.microsoft.com/office/drawing/2012/chart" uri="{02D57815-91ED-43cb-92C2-25804820EDAC}">
                        <c15:formulaRef>
                          <c15:sqref>'Seasonality SA'!$E$2:$E$13</c15:sqref>
                        </c15:formulaRef>
                      </c:ext>
                    </c:extLst>
                    <c:numCache>
                      <c:formatCode>###0.0%</c:formatCode>
                      <c:ptCount val="12"/>
                      <c:pt idx="0">
                        <c:v>7.8450223566170166E-2</c:v>
                      </c:pt>
                      <c:pt idx="1">
                        <c:v>7.8704841507789738E-2</c:v>
                      </c:pt>
                      <c:pt idx="2">
                        <c:v>8.2075602488365804E-2</c:v>
                      </c:pt>
                      <c:pt idx="3">
                        <c:v>7.9398791114072581E-2</c:v>
                      </c:pt>
                      <c:pt idx="4">
                        <c:v>5.0213800712022624E-2</c:v>
                      </c:pt>
                      <c:pt idx="5">
                        <c:v>4.709103211916104E-2</c:v>
                      </c:pt>
                      <c:pt idx="6">
                        <c:v>7.7520019683021385E-2</c:v>
                      </c:pt>
                      <c:pt idx="7">
                        <c:v>8.5448339081009378E-2</c:v>
                      </c:pt>
                      <c:pt idx="8">
                        <c:v>7.8008345715950861E-2</c:v>
                      </c:pt>
                      <c:pt idx="9">
                        <c:v>0.11390567763248372</c:v>
                      </c:pt>
                      <c:pt idx="10">
                        <c:v>0.11324172077427005</c:v>
                      </c:pt>
                      <c:pt idx="11">
                        <c:v>0.11594160560567777</c:v>
                      </c:pt>
                    </c:numCache>
                  </c:numRef>
                </c:val>
                <c:smooth val="0"/>
                <c:extLst xmlns:c15="http://schemas.microsoft.com/office/drawing/2012/chart">
                  <c:ext xmlns:c16="http://schemas.microsoft.com/office/drawing/2014/chart" uri="{C3380CC4-5D6E-409C-BE32-E72D297353CC}">
                    <c16:uniqueId val="{00000005-2AD5-4F16-9233-05067D068123}"/>
                  </c:ext>
                </c:extLst>
              </c15:ser>
            </c15:filteredLineSeries>
            <c15:filteredLineSeries>
              <c15:ser>
                <c:idx val="5"/>
                <c:order val="5"/>
                <c:tx>
                  <c:strRef>
                    <c:extLst xmlns:c15="http://schemas.microsoft.com/office/drawing/2012/chart">
                      <c:ext xmlns:c15="http://schemas.microsoft.com/office/drawing/2012/chart" uri="{02D57815-91ED-43cb-92C2-25804820EDAC}">
                        <c15:formulaRef>
                          <c15:sqref>'Seasonality SA'!$G$1</c15:sqref>
                        </c15:formulaRef>
                      </c:ext>
                    </c:extLst>
                    <c:strCache>
                      <c:ptCount val="1"/>
                      <c:pt idx="0">
                        <c:v>2020</c:v>
                      </c:pt>
                    </c:strCache>
                  </c:strRef>
                </c:tx>
                <c:spPr>
                  <a:ln w="28575" cap="rnd">
                    <a:solidFill>
                      <a:schemeClr val="accent6"/>
                    </a:solidFill>
                    <a:round/>
                  </a:ln>
                  <a:effectLst/>
                </c:spPr>
                <c:marker>
                  <c:symbol val="none"/>
                </c:marker>
                <c:cat>
                  <c:strRef>
                    <c:extLst xmlns:c15="http://schemas.microsoft.com/office/drawing/2012/chart">
                      <c:ext xmlns:c15="http://schemas.microsoft.com/office/drawing/2012/chart" uri="{02D57815-91ED-43cb-92C2-25804820EDAC}">
                        <c15:formulaRef>
                          <c15:sqref>'Seasonality SA'!$A$2:$A$13</c15:sqref>
                        </c15:formulaRef>
                      </c:ext>
                    </c:extLst>
                    <c:strCache>
                      <c:ptCount val="12"/>
                      <c:pt idx="0">
                        <c:v>January</c:v>
                      </c:pt>
                      <c:pt idx="1">
                        <c:v>February</c:v>
                      </c:pt>
                      <c:pt idx="2">
                        <c:v>March</c:v>
                      </c:pt>
                      <c:pt idx="3">
                        <c:v>April</c:v>
                      </c:pt>
                      <c:pt idx="4">
                        <c:v>May</c:v>
                      </c:pt>
                      <c:pt idx="5">
                        <c:v>June</c:v>
                      </c:pt>
                      <c:pt idx="6">
                        <c:v>July</c:v>
                      </c:pt>
                      <c:pt idx="7">
                        <c:v>August</c:v>
                      </c:pt>
                      <c:pt idx="8">
                        <c:v>September</c:v>
                      </c:pt>
                      <c:pt idx="9">
                        <c:v>October</c:v>
                      </c:pt>
                      <c:pt idx="10">
                        <c:v>November</c:v>
                      </c:pt>
                      <c:pt idx="11">
                        <c:v>December</c:v>
                      </c:pt>
                    </c:strCache>
                  </c:strRef>
                </c:cat>
                <c:val>
                  <c:numRef>
                    <c:extLst xmlns:c15="http://schemas.microsoft.com/office/drawing/2012/chart">
                      <c:ext xmlns:c15="http://schemas.microsoft.com/office/drawing/2012/chart" uri="{02D57815-91ED-43cb-92C2-25804820EDAC}">
                        <c15:formulaRef>
                          <c15:sqref>'Seasonality SA'!$G$2:$G$13</c15:sqref>
                        </c15:formulaRef>
                      </c:ext>
                    </c:extLst>
                    <c:numCache>
                      <c:formatCode>###0.0%</c:formatCode>
                      <c:ptCount val="12"/>
                      <c:pt idx="0">
                        <c:v>0.36623749285307133</c:v>
                      </c:pt>
                      <c:pt idx="1">
                        <c:v>0.3641052704715369</c:v>
                      </c:pt>
                      <c:pt idx="2">
                        <c:v>0.17896370517664578</c:v>
                      </c:pt>
                      <c:pt idx="3">
                        <c:v>0</c:v>
                      </c:pt>
                      <c:pt idx="4">
                        <c:v>0</c:v>
                      </c:pt>
                      <c:pt idx="5">
                        <c:v>0</c:v>
                      </c:pt>
                      <c:pt idx="6">
                        <c:v>0</c:v>
                      </c:pt>
                      <c:pt idx="7">
                        <c:v>0</c:v>
                      </c:pt>
                      <c:pt idx="8">
                        <c:v>0</c:v>
                      </c:pt>
                      <c:pt idx="9">
                        <c:v>1.2155506307443839E-2</c:v>
                      </c:pt>
                      <c:pt idx="10">
                        <c:v>2.3406801006686077E-2</c:v>
                      </c:pt>
                      <c:pt idx="11">
                        <c:v>5.5131224184614601E-2</c:v>
                      </c:pt>
                    </c:numCache>
                  </c:numRef>
                </c:val>
                <c:smooth val="0"/>
                <c:extLst xmlns:c15="http://schemas.microsoft.com/office/drawing/2012/chart">
                  <c:ext xmlns:c16="http://schemas.microsoft.com/office/drawing/2014/chart" uri="{C3380CC4-5D6E-409C-BE32-E72D297353CC}">
                    <c16:uniqueId val="{00000006-2AD5-4F16-9233-05067D068123}"/>
                  </c:ext>
                </c:extLst>
              </c15:ser>
            </c15:filteredLineSeries>
            <c15:filteredLineSeries>
              <c15:ser>
                <c:idx val="6"/>
                <c:order val="6"/>
                <c:tx>
                  <c:strRef>
                    <c:extLst xmlns:c15="http://schemas.microsoft.com/office/drawing/2012/chart">
                      <c:ext xmlns:c15="http://schemas.microsoft.com/office/drawing/2012/chart" uri="{02D57815-91ED-43cb-92C2-25804820EDAC}">
                        <c15:formulaRef>
                          <c15:sqref>'Seasonality SA'!$H$1</c15:sqref>
                        </c15:formulaRef>
                      </c:ext>
                    </c:extLst>
                    <c:strCache>
                      <c:ptCount val="1"/>
                      <c:pt idx="0">
                        <c:v>2021</c:v>
                      </c:pt>
                    </c:strCache>
                  </c:strRef>
                </c:tx>
                <c:spPr>
                  <a:ln w="28575" cap="rnd">
                    <a:solidFill>
                      <a:schemeClr val="accent1">
                        <a:lumMod val="60000"/>
                      </a:schemeClr>
                    </a:solidFill>
                    <a:round/>
                  </a:ln>
                  <a:effectLst/>
                </c:spPr>
                <c:marker>
                  <c:symbol val="none"/>
                </c:marker>
                <c:cat>
                  <c:strRef>
                    <c:extLst xmlns:c15="http://schemas.microsoft.com/office/drawing/2012/chart">
                      <c:ext xmlns:c15="http://schemas.microsoft.com/office/drawing/2012/chart" uri="{02D57815-91ED-43cb-92C2-25804820EDAC}">
                        <c15:formulaRef>
                          <c15:sqref>'Seasonality SA'!$A$2:$A$13</c15:sqref>
                        </c15:formulaRef>
                      </c:ext>
                    </c:extLst>
                    <c:strCache>
                      <c:ptCount val="12"/>
                      <c:pt idx="0">
                        <c:v>January</c:v>
                      </c:pt>
                      <c:pt idx="1">
                        <c:v>February</c:v>
                      </c:pt>
                      <c:pt idx="2">
                        <c:v>March</c:v>
                      </c:pt>
                      <c:pt idx="3">
                        <c:v>April</c:v>
                      </c:pt>
                      <c:pt idx="4">
                        <c:v>May</c:v>
                      </c:pt>
                      <c:pt idx="5">
                        <c:v>June</c:v>
                      </c:pt>
                      <c:pt idx="6">
                        <c:v>July</c:v>
                      </c:pt>
                      <c:pt idx="7">
                        <c:v>August</c:v>
                      </c:pt>
                      <c:pt idx="8">
                        <c:v>September</c:v>
                      </c:pt>
                      <c:pt idx="9">
                        <c:v>October</c:v>
                      </c:pt>
                      <c:pt idx="10">
                        <c:v>November</c:v>
                      </c:pt>
                      <c:pt idx="11">
                        <c:v>December</c:v>
                      </c:pt>
                    </c:strCache>
                  </c:strRef>
                </c:cat>
                <c:val>
                  <c:numRef>
                    <c:extLst xmlns:c15="http://schemas.microsoft.com/office/drawing/2012/chart">
                      <c:ext xmlns:c15="http://schemas.microsoft.com/office/drawing/2012/chart" uri="{02D57815-91ED-43cb-92C2-25804820EDAC}">
                        <c15:formulaRef>
                          <c15:sqref>'Seasonality SA'!$H$2:$H$13</c15:sqref>
                        </c15:formulaRef>
                      </c:ext>
                    </c:extLst>
                    <c:numCache>
                      <c:formatCode>###0.0%</c:formatCode>
                      <c:ptCount val="12"/>
                      <c:pt idx="0">
                        <c:v>6.8418552916514788E-2</c:v>
                      </c:pt>
                      <c:pt idx="1">
                        <c:v>6.6222451595272971E-2</c:v>
                      </c:pt>
                      <c:pt idx="2">
                        <c:v>4.2120003315338828E-2</c:v>
                      </c:pt>
                      <c:pt idx="3">
                        <c:v>8.8317058036024895E-2</c:v>
                      </c:pt>
                      <c:pt idx="4">
                        <c:v>7.2708517053459348E-2</c:v>
                      </c:pt>
                      <c:pt idx="5">
                        <c:v>6.2494280446477382E-2</c:v>
                      </c:pt>
                      <c:pt idx="6">
                        <c:v>0</c:v>
                      </c:pt>
                      <c:pt idx="7">
                        <c:v>5.0870523874497399E-2</c:v>
                      </c:pt>
                      <c:pt idx="8">
                        <c:v>8.7570715079426903E-2</c:v>
                      </c:pt>
                      <c:pt idx="9">
                        <c:v>0.12421269722287005</c:v>
                      </c:pt>
                      <c:pt idx="10">
                        <c:v>0.18422716988466842</c:v>
                      </c:pt>
                      <c:pt idx="11">
                        <c:v>0.15283803057547315</c:v>
                      </c:pt>
                    </c:numCache>
                  </c:numRef>
                </c:val>
                <c:smooth val="0"/>
                <c:extLst xmlns:c15="http://schemas.microsoft.com/office/drawing/2012/chart">
                  <c:ext xmlns:c16="http://schemas.microsoft.com/office/drawing/2014/chart" uri="{C3380CC4-5D6E-409C-BE32-E72D297353CC}">
                    <c16:uniqueId val="{00000007-2AD5-4F16-9233-05067D068123}"/>
                  </c:ext>
                </c:extLst>
              </c15:ser>
            </c15:filteredLineSeries>
            <c15:filteredLineSeries>
              <c15:ser>
                <c:idx val="7"/>
                <c:order val="7"/>
                <c:tx>
                  <c:strRef>
                    <c:extLst xmlns:c15="http://schemas.microsoft.com/office/drawing/2012/chart">
                      <c:ext xmlns:c15="http://schemas.microsoft.com/office/drawing/2012/chart" uri="{02D57815-91ED-43cb-92C2-25804820EDAC}">
                        <c15:formulaRef>
                          <c15:sqref>'Seasonality SA'!$I$1</c15:sqref>
                        </c15:formulaRef>
                      </c:ext>
                    </c:extLst>
                    <c:strCache>
                      <c:ptCount val="1"/>
                      <c:pt idx="0">
                        <c:v>2022</c:v>
                      </c:pt>
                    </c:strCache>
                  </c:strRef>
                </c:tx>
                <c:spPr>
                  <a:ln w="28575" cap="rnd">
                    <a:solidFill>
                      <a:schemeClr val="accent2">
                        <a:lumMod val="60000"/>
                      </a:schemeClr>
                    </a:solidFill>
                    <a:round/>
                  </a:ln>
                  <a:effectLst/>
                </c:spPr>
                <c:marker>
                  <c:symbol val="none"/>
                </c:marker>
                <c:cat>
                  <c:strRef>
                    <c:extLst xmlns:c15="http://schemas.microsoft.com/office/drawing/2012/chart">
                      <c:ext xmlns:c15="http://schemas.microsoft.com/office/drawing/2012/chart" uri="{02D57815-91ED-43cb-92C2-25804820EDAC}">
                        <c15:formulaRef>
                          <c15:sqref>'Seasonality SA'!$A$2:$A$13</c15:sqref>
                        </c15:formulaRef>
                      </c:ext>
                    </c:extLst>
                    <c:strCache>
                      <c:ptCount val="12"/>
                      <c:pt idx="0">
                        <c:v>January</c:v>
                      </c:pt>
                      <c:pt idx="1">
                        <c:v>February</c:v>
                      </c:pt>
                      <c:pt idx="2">
                        <c:v>March</c:v>
                      </c:pt>
                      <c:pt idx="3">
                        <c:v>April</c:v>
                      </c:pt>
                      <c:pt idx="4">
                        <c:v>May</c:v>
                      </c:pt>
                      <c:pt idx="5">
                        <c:v>June</c:v>
                      </c:pt>
                      <c:pt idx="6">
                        <c:v>July</c:v>
                      </c:pt>
                      <c:pt idx="7">
                        <c:v>August</c:v>
                      </c:pt>
                      <c:pt idx="8">
                        <c:v>September</c:v>
                      </c:pt>
                      <c:pt idx="9">
                        <c:v>October</c:v>
                      </c:pt>
                      <c:pt idx="10">
                        <c:v>November</c:v>
                      </c:pt>
                      <c:pt idx="11">
                        <c:v>December</c:v>
                      </c:pt>
                    </c:strCache>
                  </c:strRef>
                </c:cat>
                <c:val>
                  <c:numRef>
                    <c:extLst xmlns:c15="http://schemas.microsoft.com/office/drawing/2012/chart">
                      <c:ext xmlns:c15="http://schemas.microsoft.com/office/drawing/2012/chart" uri="{02D57815-91ED-43cb-92C2-25804820EDAC}">
                        <c15:formulaRef>
                          <c15:sqref>'Seasonality SA'!$I$2:$I$13</c15:sqref>
                        </c15:formulaRef>
                      </c:ext>
                    </c:extLst>
                    <c:numCache>
                      <c:formatCode>###0.0%</c:formatCode>
                      <c:ptCount val="12"/>
                      <c:pt idx="0">
                        <c:v>5.0464610814275973E-2</c:v>
                      </c:pt>
                      <c:pt idx="1">
                        <c:v>6.2728537608466944E-2</c:v>
                      </c:pt>
                      <c:pt idx="2">
                        <c:v>7.2275844388354743E-2</c:v>
                      </c:pt>
                      <c:pt idx="3">
                        <c:v>8.4933259815168818E-2</c:v>
                      </c:pt>
                      <c:pt idx="4">
                        <c:v>5.2746354225488651E-2</c:v>
                      </c:pt>
                      <c:pt idx="5">
                        <c:v>5.0973211814768049E-2</c:v>
                      </c:pt>
                      <c:pt idx="6">
                        <c:v>8.481817063804771E-2</c:v>
                      </c:pt>
                      <c:pt idx="7">
                        <c:v>9.7324227418715784E-2</c:v>
                      </c:pt>
                      <c:pt idx="8">
                        <c:v>9.0259696627618485E-2</c:v>
                      </c:pt>
                      <c:pt idx="9">
                        <c:v>0.10316289926820983</c:v>
                      </c:pt>
                      <c:pt idx="10">
                        <c:v>0.11421716066131191</c:v>
                      </c:pt>
                      <c:pt idx="11">
                        <c:v>0.13609602671955867</c:v>
                      </c:pt>
                    </c:numCache>
                  </c:numRef>
                </c:val>
                <c:smooth val="0"/>
                <c:extLst xmlns:c15="http://schemas.microsoft.com/office/drawing/2012/chart">
                  <c:ext xmlns:c16="http://schemas.microsoft.com/office/drawing/2014/chart" uri="{C3380CC4-5D6E-409C-BE32-E72D297353CC}">
                    <c16:uniqueId val="{00000008-2AD5-4F16-9233-05067D068123}"/>
                  </c:ext>
                </c:extLst>
              </c15:ser>
            </c15:filteredLineSeries>
          </c:ext>
        </c:extLst>
      </c:lineChart>
      <c:catAx>
        <c:axId val="9078775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Nunito" pitchFamily="2" charset="0"/>
                <a:ea typeface="+mn-ea"/>
                <a:cs typeface="+mn-cs"/>
              </a:defRPr>
            </a:pPr>
            <a:endParaRPr lang="en-US"/>
          </a:p>
        </c:txPr>
        <c:crossAx val="907886656"/>
        <c:crosses val="autoZero"/>
        <c:auto val="1"/>
        <c:lblAlgn val="ctr"/>
        <c:lblOffset val="100"/>
        <c:noMultiLvlLbl val="0"/>
      </c:catAx>
      <c:valAx>
        <c:axId val="907886656"/>
        <c:scaling>
          <c:orientation val="minMax"/>
        </c:scaling>
        <c:delete val="0"/>
        <c:axPos val="l"/>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Nunito" pitchFamily="2" charset="0"/>
                <a:ea typeface="+mn-ea"/>
                <a:cs typeface="+mn-cs"/>
              </a:defRPr>
            </a:pPr>
            <a:endParaRPr lang="en-US"/>
          </a:p>
        </c:txPr>
        <c:crossAx val="90787753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Nunito" pitchFamily="2" charset="0"/>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ZA" sz="1400"/>
              <a:t>Where was accommodation bought?</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4"/>
          <c:order val="4"/>
          <c:tx>
            <c:strRef>
              <c:f>'Where acc bought'!$F$1</c:f>
              <c:strCache>
                <c:ptCount val="1"/>
                <c:pt idx="0">
                  <c:v>2019</c:v>
                </c:pt>
              </c:strCache>
            </c:strRef>
          </c:tx>
          <c:spPr>
            <a:solidFill>
              <a:srgbClr val="FFC000"/>
            </a:solidFill>
            <a:ln>
              <a:noFill/>
            </a:ln>
            <a:effectLst/>
          </c:spPr>
          <c:invertIfNegative val="0"/>
          <c:cat>
            <c:strRef>
              <c:f>('Where acc bought'!$A$2:$A$7,'Where acc bought'!$A$9)</c:f>
              <c:strCache>
                <c:ptCount val="7"/>
                <c:pt idx="0">
                  <c:v>A travel agent (Online via website or social media)</c:v>
                </c:pt>
                <c:pt idx="1">
                  <c:v>Direct with place of accommodation via Internet</c:v>
                </c:pt>
                <c:pt idx="2">
                  <c:v>Online travel aggregators (e.g. Expedia, Kayak etc.)</c:v>
                </c:pt>
                <c:pt idx="3">
                  <c:v>Direct with Airline via Internet</c:v>
                </c:pt>
                <c:pt idx="4">
                  <c:v>Tour operator</c:v>
                </c:pt>
                <c:pt idx="5">
                  <c:v>A travel agent (Walk in store)</c:v>
                </c:pt>
                <c:pt idx="6">
                  <c:v>Direct with place of accommodation (non-Internet)</c:v>
                </c:pt>
              </c:strCache>
              <c:extLst/>
            </c:strRef>
          </c:cat>
          <c:val>
            <c:numRef>
              <c:f>('Where acc bought'!$F$2:$F$7,'Where acc bought'!$F$9)</c:f>
              <c:numCache>
                <c:formatCode>0%</c:formatCode>
                <c:ptCount val="7"/>
                <c:pt idx="0">
                  <c:v>0.15101587483459095</c:v>
                </c:pt>
                <c:pt idx="1">
                  <c:v>0.27684732805270001</c:v>
                </c:pt>
                <c:pt idx="2">
                  <c:v>0.1623517001891005</c:v>
                </c:pt>
                <c:pt idx="3">
                  <c:v>0.1729723036702541</c:v>
                </c:pt>
                <c:pt idx="4">
                  <c:v>3.0685695630731404E-2</c:v>
                </c:pt>
                <c:pt idx="5">
                  <c:v>0.13827000050435773</c:v>
                </c:pt>
                <c:pt idx="6">
                  <c:v>0.10306764509773729</c:v>
                </c:pt>
              </c:numCache>
              <c:extLst/>
            </c:numRef>
          </c:val>
          <c:extLst>
            <c:ext xmlns:c16="http://schemas.microsoft.com/office/drawing/2014/chart" uri="{C3380CC4-5D6E-409C-BE32-E72D297353CC}">
              <c16:uniqueId val="{00000000-CAE8-4468-9B87-BDD09683F472}"/>
            </c:ext>
          </c:extLst>
        </c:ser>
        <c:ser>
          <c:idx val="8"/>
          <c:order val="8"/>
          <c:tx>
            <c:strRef>
              <c:f>'Where acc bought'!$J$1</c:f>
              <c:strCache>
                <c:ptCount val="1"/>
                <c:pt idx="0">
                  <c:v>2023</c:v>
                </c:pt>
              </c:strCache>
            </c:strRef>
          </c:tx>
          <c:spPr>
            <a:solidFill>
              <a:srgbClr val="002060"/>
            </a:solidFill>
            <a:ln>
              <a:noFill/>
            </a:ln>
            <a:effectLst/>
          </c:spPr>
          <c:invertIfNegative val="0"/>
          <c:cat>
            <c:strRef>
              <c:f>('Where acc bought'!$A$2:$A$7,'Where acc bought'!$A$9)</c:f>
              <c:strCache>
                <c:ptCount val="7"/>
                <c:pt idx="0">
                  <c:v>A travel agent (Online via website or social media)</c:v>
                </c:pt>
                <c:pt idx="1">
                  <c:v>Direct with place of accommodation via Internet</c:v>
                </c:pt>
                <c:pt idx="2">
                  <c:v>Online travel aggregators (e.g. Expedia, Kayak etc.)</c:v>
                </c:pt>
                <c:pt idx="3">
                  <c:v>Direct with Airline via Internet</c:v>
                </c:pt>
                <c:pt idx="4">
                  <c:v>Tour operator</c:v>
                </c:pt>
                <c:pt idx="5">
                  <c:v>A travel agent (Walk in store)</c:v>
                </c:pt>
                <c:pt idx="6">
                  <c:v>Direct with place of accommodation (non-Internet)</c:v>
                </c:pt>
              </c:strCache>
              <c:extLst/>
            </c:strRef>
          </c:cat>
          <c:val>
            <c:numRef>
              <c:f>('Where acc bought'!$J$2:$J$7,'Where acc bought'!$J$9)</c:f>
              <c:numCache>
                <c:formatCode>0%</c:formatCode>
                <c:ptCount val="7"/>
                <c:pt idx="0">
                  <c:v>0.27479965439328008</c:v>
                </c:pt>
                <c:pt idx="1">
                  <c:v>0.1694033585288218</c:v>
                </c:pt>
                <c:pt idx="2">
                  <c:v>0.12801522162133769</c:v>
                </c:pt>
                <c:pt idx="3">
                  <c:v>0.11547153870307651</c:v>
                </c:pt>
                <c:pt idx="4">
                  <c:v>8.7682635205046502E-2</c:v>
                </c:pt>
                <c:pt idx="5">
                  <c:v>7.9176177752097412E-2</c:v>
                </c:pt>
                <c:pt idx="6">
                  <c:v>5.327805777439501E-2</c:v>
                </c:pt>
              </c:numCache>
              <c:extLst/>
            </c:numRef>
          </c:val>
          <c:extLst>
            <c:ext xmlns:c16="http://schemas.microsoft.com/office/drawing/2014/chart" uri="{C3380CC4-5D6E-409C-BE32-E72D297353CC}">
              <c16:uniqueId val="{00000001-CAE8-4468-9B87-BDD09683F472}"/>
            </c:ext>
          </c:extLst>
        </c:ser>
        <c:dLbls>
          <c:showLegendKey val="0"/>
          <c:showVal val="0"/>
          <c:showCatName val="0"/>
          <c:showSerName val="0"/>
          <c:showPercent val="0"/>
          <c:showBubbleSize val="0"/>
        </c:dLbls>
        <c:gapWidth val="182"/>
        <c:axId val="2120439487"/>
        <c:axId val="2120413087"/>
        <c:extLst>
          <c:ext xmlns:c15="http://schemas.microsoft.com/office/drawing/2012/chart" uri="{02D57815-91ED-43cb-92C2-25804820EDAC}">
            <c15:filteredBarSeries>
              <c15:ser>
                <c:idx val="0"/>
                <c:order val="0"/>
                <c:tx>
                  <c:strRef>
                    <c:extLst>
                      <c:ext uri="{02D57815-91ED-43cb-92C2-25804820EDAC}">
                        <c15:formulaRef>
                          <c15:sqref>'Where acc bought'!$B$1</c15:sqref>
                        </c15:formulaRef>
                      </c:ext>
                    </c:extLst>
                    <c:strCache>
                      <c:ptCount val="1"/>
                      <c:pt idx="0">
                        <c:v>2015</c:v>
                      </c:pt>
                    </c:strCache>
                  </c:strRef>
                </c:tx>
                <c:spPr>
                  <a:solidFill>
                    <a:schemeClr val="accent1"/>
                  </a:solidFill>
                  <a:ln>
                    <a:noFill/>
                  </a:ln>
                  <a:effectLst/>
                </c:spPr>
                <c:invertIfNegative val="0"/>
                <c:cat>
                  <c:strRef>
                    <c:extLst>
                      <c:ext uri="{02D57815-91ED-43cb-92C2-25804820EDAC}">
                        <c15:formulaRef>
                          <c15:sqref>('Where acc bought'!$A$2:$A$7,'Where acc bought'!$A$9)</c15:sqref>
                        </c15:formulaRef>
                      </c:ext>
                    </c:extLst>
                    <c:strCache>
                      <c:ptCount val="7"/>
                      <c:pt idx="0">
                        <c:v>A travel agent (Online via website or social media)</c:v>
                      </c:pt>
                      <c:pt idx="1">
                        <c:v>Direct with place of accommodation via Internet</c:v>
                      </c:pt>
                      <c:pt idx="2">
                        <c:v>Online travel aggregators (e.g. Expedia, Kayak etc.)</c:v>
                      </c:pt>
                      <c:pt idx="3">
                        <c:v>Direct with Airline via Internet</c:v>
                      </c:pt>
                      <c:pt idx="4">
                        <c:v>Tour operator</c:v>
                      </c:pt>
                      <c:pt idx="5">
                        <c:v>A travel agent (Walk in store)</c:v>
                      </c:pt>
                      <c:pt idx="6">
                        <c:v>Direct with place of accommodation (non-Internet)</c:v>
                      </c:pt>
                    </c:strCache>
                  </c:strRef>
                </c:cat>
                <c:val>
                  <c:numRef>
                    <c:extLst>
                      <c:ext uri="{02D57815-91ED-43cb-92C2-25804820EDAC}">
                        <c15:formulaRef>
                          <c15:sqref>('Where acc bought'!$B$2:$B$7,'Where acc bought'!$B$9)</c15:sqref>
                        </c15:formulaRef>
                      </c:ext>
                    </c:extLst>
                    <c:numCache>
                      <c:formatCode>0%</c:formatCode>
                      <c:ptCount val="7"/>
                      <c:pt idx="0">
                        <c:v>0</c:v>
                      </c:pt>
                      <c:pt idx="1">
                        <c:v>0.40183152666896538</c:v>
                      </c:pt>
                      <c:pt idx="2">
                        <c:v>0</c:v>
                      </c:pt>
                      <c:pt idx="3">
                        <c:v>3.4213588588276951E-2</c:v>
                      </c:pt>
                      <c:pt idx="4">
                        <c:v>3.3977312578148178E-2</c:v>
                      </c:pt>
                      <c:pt idx="5">
                        <c:v>0.27505028558042494</c:v>
                      </c:pt>
                      <c:pt idx="6">
                        <c:v>0.13134144188342994</c:v>
                      </c:pt>
                    </c:numCache>
                  </c:numRef>
                </c:val>
                <c:extLst>
                  <c:ext xmlns:c16="http://schemas.microsoft.com/office/drawing/2014/chart" uri="{C3380CC4-5D6E-409C-BE32-E72D297353CC}">
                    <c16:uniqueId val="{00000002-CAE8-4468-9B87-BDD09683F472}"/>
                  </c:ext>
                </c:extLst>
              </c15:ser>
            </c15:filteredBarSeries>
            <c15:filteredBarSeries>
              <c15:ser>
                <c:idx val="1"/>
                <c:order val="1"/>
                <c:tx>
                  <c:strRef>
                    <c:extLst xmlns:c15="http://schemas.microsoft.com/office/drawing/2012/chart">
                      <c:ext xmlns:c15="http://schemas.microsoft.com/office/drawing/2012/chart" uri="{02D57815-91ED-43cb-92C2-25804820EDAC}">
                        <c15:formulaRef>
                          <c15:sqref>'Where acc bought'!$C$1</c15:sqref>
                        </c15:formulaRef>
                      </c:ext>
                    </c:extLst>
                    <c:strCache>
                      <c:ptCount val="1"/>
                      <c:pt idx="0">
                        <c:v>2016</c:v>
                      </c:pt>
                    </c:strCache>
                  </c:strRef>
                </c:tx>
                <c:spPr>
                  <a:solidFill>
                    <a:schemeClr val="accent2"/>
                  </a:solidFill>
                  <a:ln>
                    <a:noFill/>
                  </a:ln>
                  <a:effectLst/>
                </c:spPr>
                <c:invertIfNegative val="0"/>
                <c:cat>
                  <c:strRef>
                    <c:extLst xmlns:c15="http://schemas.microsoft.com/office/drawing/2012/chart">
                      <c:ext xmlns:c15="http://schemas.microsoft.com/office/drawing/2012/chart" uri="{02D57815-91ED-43cb-92C2-25804820EDAC}">
                        <c15:formulaRef>
                          <c15:sqref>('Where acc bought'!$A$2:$A$7,'Where acc bought'!$A$9)</c15:sqref>
                        </c15:formulaRef>
                      </c:ext>
                    </c:extLst>
                    <c:strCache>
                      <c:ptCount val="7"/>
                      <c:pt idx="0">
                        <c:v>A travel agent (Online via website or social media)</c:v>
                      </c:pt>
                      <c:pt idx="1">
                        <c:v>Direct with place of accommodation via Internet</c:v>
                      </c:pt>
                      <c:pt idx="2">
                        <c:v>Online travel aggregators (e.g. Expedia, Kayak etc.)</c:v>
                      </c:pt>
                      <c:pt idx="3">
                        <c:v>Direct with Airline via Internet</c:v>
                      </c:pt>
                      <c:pt idx="4">
                        <c:v>Tour operator</c:v>
                      </c:pt>
                      <c:pt idx="5">
                        <c:v>A travel agent (Walk in store)</c:v>
                      </c:pt>
                      <c:pt idx="6">
                        <c:v>Direct with place of accommodation (non-Internet)</c:v>
                      </c:pt>
                    </c:strCache>
                  </c:strRef>
                </c:cat>
                <c:val>
                  <c:numRef>
                    <c:extLst xmlns:c15="http://schemas.microsoft.com/office/drawing/2012/chart">
                      <c:ext xmlns:c15="http://schemas.microsoft.com/office/drawing/2012/chart" uri="{02D57815-91ED-43cb-92C2-25804820EDAC}">
                        <c15:formulaRef>
                          <c15:sqref>('Where acc bought'!$C$2:$C$7,'Where acc bought'!$C$9)</c15:sqref>
                        </c15:formulaRef>
                      </c:ext>
                    </c:extLst>
                    <c:numCache>
                      <c:formatCode>0%</c:formatCode>
                      <c:ptCount val="7"/>
                      <c:pt idx="0">
                        <c:v>0.13083514153325376</c:v>
                      </c:pt>
                      <c:pt idx="1">
                        <c:v>0.33081407676605251</c:v>
                      </c:pt>
                      <c:pt idx="2">
                        <c:v>3.9880057346770879E-2</c:v>
                      </c:pt>
                      <c:pt idx="3">
                        <c:v>0.18487430458868226</c:v>
                      </c:pt>
                      <c:pt idx="4">
                        <c:v>2.7114949327704693E-2</c:v>
                      </c:pt>
                      <c:pt idx="5">
                        <c:v>0.15839230980817559</c:v>
                      </c:pt>
                      <c:pt idx="6">
                        <c:v>0.20155342002885412</c:v>
                      </c:pt>
                    </c:numCache>
                  </c:numRef>
                </c:val>
                <c:extLst xmlns:c15="http://schemas.microsoft.com/office/drawing/2012/chart">
                  <c:ext xmlns:c16="http://schemas.microsoft.com/office/drawing/2014/chart" uri="{C3380CC4-5D6E-409C-BE32-E72D297353CC}">
                    <c16:uniqueId val="{00000003-CAE8-4468-9B87-BDD09683F472}"/>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'Where acc bought'!$D$1</c15:sqref>
                        </c15:formulaRef>
                      </c:ext>
                    </c:extLst>
                    <c:strCache>
                      <c:ptCount val="1"/>
                      <c:pt idx="0">
                        <c:v>2017</c:v>
                      </c:pt>
                    </c:strCache>
                  </c:strRef>
                </c:tx>
                <c:spPr>
                  <a:solidFill>
                    <a:schemeClr val="accent3"/>
                  </a:solidFill>
                  <a:ln>
                    <a:noFill/>
                  </a:ln>
                  <a:effectLst/>
                </c:spPr>
                <c:invertIfNegative val="0"/>
                <c:cat>
                  <c:strRef>
                    <c:extLst xmlns:c15="http://schemas.microsoft.com/office/drawing/2012/chart">
                      <c:ext xmlns:c15="http://schemas.microsoft.com/office/drawing/2012/chart" uri="{02D57815-91ED-43cb-92C2-25804820EDAC}">
                        <c15:formulaRef>
                          <c15:sqref>('Where acc bought'!$A$2:$A$7,'Where acc bought'!$A$9)</c15:sqref>
                        </c15:formulaRef>
                      </c:ext>
                    </c:extLst>
                    <c:strCache>
                      <c:ptCount val="7"/>
                      <c:pt idx="0">
                        <c:v>A travel agent (Online via website or social media)</c:v>
                      </c:pt>
                      <c:pt idx="1">
                        <c:v>Direct with place of accommodation via Internet</c:v>
                      </c:pt>
                      <c:pt idx="2">
                        <c:v>Online travel aggregators (e.g. Expedia, Kayak etc.)</c:v>
                      </c:pt>
                      <c:pt idx="3">
                        <c:v>Direct with Airline via Internet</c:v>
                      </c:pt>
                      <c:pt idx="4">
                        <c:v>Tour operator</c:v>
                      </c:pt>
                      <c:pt idx="5">
                        <c:v>A travel agent (Walk in store)</c:v>
                      </c:pt>
                      <c:pt idx="6">
                        <c:v>Direct with place of accommodation (non-Internet)</c:v>
                      </c:pt>
                    </c:strCache>
                  </c:strRef>
                </c:cat>
                <c:val>
                  <c:numRef>
                    <c:extLst xmlns:c15="http://schemas.microsoft.com/office/drawing/2012/chart">
                      <c:ext xmlns:c15="http://schemas.microsoft.com/office/drawing/2012/chart" uri="{02D57815-91ED-43cb-92C2-25804820EDAC}">
                        <c15:formulaRef>
                          <c15:sqref>('Where acc bought'!$D$2:$D$7,'Where acc bought'!$D$9)</c15:sqref>
                        </c15:formulaRef>
                      </c:ext>
                    </c:extLst>
                    <c:numCache>
                      <c:formatCode>0%</c:formatCode>
                      <c:ptCount val="7"/>
                      <c:pt idx="0">
                        <c:v>0.13356712971418705</c:v>
                      </c:pt>
                      <c:pt idx="1">
                        <c:v>0.42234132194195667</c:v>
                      </c:pt>
                      <c:pt idx="2">
                        <c:v>3.1745547600461235E-2</c:v>
                      </c:pt>
                      <c:pt idx="3">
                        <c:v>0.15907395049459233</c:v>
                      </c:pt>
                      <c:pt idx="4">
                        <c:v>3.1962680741576814E-2</c:v>
                      </c:pt>
                      <c:pt idx="5">
                        <c:v>0.1142228255594519</c:v>
                      </c:pt>
                      <c:pt idx="6">
                        <c:v>0.15142065657500553</c:v>
                      </c:pt>
                    </c:numCache>
                  </c:numRef>
                </c:val>
                <c:extLst xmlns:c15="http://schemas.microsoft.com/office/drawing/2012/chart">
                  <c:ext xmlns:c16="http://schemas.microsoft.com/office/drawing/2014/chart" uri="{C3380CC4-5D6E-409C-BE32-E72D297353CC}">
                    <c16:uniqueId val="{00000004-CAE8-4468-9B87-BDD09683F472}"/>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'Where acc bought'!$E$1</c15:sqref>
                        </c15:formulaRef>
                      </c:ext>
                    </c:extLst>
                    <c:strCache>
                      <c:ptCount val="1"/>
                      <c:pt idx="0">
                        <c:v>2018</c:v>
                      </c:pt>
                    </c:strCache>
                  </c:strRef>
                </c:tx>
                <c:spPr>
                  <a:solidFill>
                    <a:schemeClr val="accent4"/>
                  </a:solidFill>
                  <a:ln>
                    <a:noFill/>
                  </a:ln>
                  <a:effectLst/>
                </c:spPr>
                <c:invertIfNegative val="0"/>
                <c:cat>
                  <c:strRef>
                    <c:extLst xmlns:c15="http://schemas.microsoft.com/office/drawing/2012/chart">
                      <c:ext xmlns:c15="http://schemas.microsoft.com/office/drawing/2012/chart" uri="{02D57815-91ED-43cb-92C2-25804820EDAC}">
                        <c15:formulaRef>
                          <c15:sqref>('Where acc bought'!$A$2:$A$7,'Where acc bought'!$A$9)</c15:sqref>
                        </c15:formulaRef>
                      </c:ext>
                    </c:extLst>
                    <c:strCache>
                      <c:ptCount val="7"/>
                      <c:pt idx="0">
                        <c:v>A travel agent (Online via website or social media)</c:v>
                      </c:pt>
                      <c:pt idx="1">
                        <c:v>Direct with place of accommodation via Internet</c:v>
                      </c:pt>
                      <c:pt idx="2">
                        <c:v>Online travel aggregators (e.g. Expedia, Kayak etc.)</c:v>
                      </c:pt>
                      <c:pt idx="3">
                        <c:v>Direct with Airline via Internet</c:v>
                      </c:pt>
                      <c:pt idx="4">
                        <c:v>Tour operator</c:v>
                      </c:pt>
                      <c:pt idx="5">
                        <c:v>A travel agent (Walk in store)</c:v>
                      </c:pt>
                      <c:pt idx="6">
                        <c:v>Direct with place of accommodation (non-Internet)</c:v>
                      </c:pt>
                    </c:strCache>
                  </c:strRef>
                </c:cat>
                <c:val>
                  <c:numRef>
                    <c:extLst xmlns:c15="http://schemas.microsoft.com/office/drawing/2012/chart">
                      <c:ext xmlns:c15="http://schemas.microsoft.com/office/drawing/2012/chart" uri="{02D57815-91ED-43cb-92C2-25804820EDAC}">
                        <c15:formulaRef>
                          <c15:sqref>('Where acc bought'!$E$2:$E$7,'Where acc bought'!$E$9)</c15:sqref>
                        </c15:formulaRef>
                      </c:ext>
                    </c:extLst>
                    <c:numCache>
                      <c:formatCode>0%</c:formatCode>
                      <c:ptCount val="7"/>
                      <c:pt idx="0">
                        <c:v>0.15375509989536335</c:v>
                      </c:pt>
                      <c:pt idx="1">
                        <c:v>0.33581233147038875</c:v>
                      </c:pt>
                      <c:pt idx="2">
                        <c:v>5.1549207199126673E-2</c:v>
                      </c:pt>
                      <c:pt idx="3">
                        <c:v>0.16157647262474112</c:v>
                      </c:pt>
                      <c:pt idx="4">
                        <c:v>1.7909010997537635E-2</c:v>
                      </c:pt>
                      <c:pt idx="5">
                        <c:v>0.15140182175961814</c:v>
                      </c:pt>
                      <c:pt idx="6">
                        <c:v>0.15898841436437197</c:v>
                      </c:pt>
                    </c:numCache>
                  </c:numRef>
                </c:val>
                <c:extLst xmlns:c15="http://schemas.microsoft.com/office/drawing/2012/chart">
                  <c:ext xmlns:c16="http://schemas.microsoft.com/office/drawing/2014/chart" uri="{C3380CC4-5D6E-409C-BE32-E72D297353CC}">
                    <c16:uniqueId val="{00000005-CAE8-4468-9B87-BDD09683F472}"/>
                  </c:ext>
                </c:extLst>
              </c15:ser>
            </c15:filteredBarSeries>
            <c15:filteredBarSeries>
              <c15:ser>
                <c:idx val="5"/>
                <c:order val="5"/>
                <c:tx>
                  <c:strRef>
                    <c:extLst xmlns:c15="http://schemas.microsoft.com/office/drawing/2012/chart">
                      <c:ext xmlns:c15="http://schemas.microsoft.com/office/drawing/2012/chart" uri="{02D57815-91ED-43cb-92C2-25804820EDAC}">
                        <c15:formulaRef>
                          <c15:sqref>'Where acc bought'!$G$1</c15:sqref>
                        </c15:formulaRef>
                      </c:ext>
                    </c:extLst>
                    <c:strCache>
                      <c:ptCount val="1"/>
                      <c:pt idx="0">
                        <c:v>2020</c:v>
                      </c:pt>
                    </c:strCache>
                  </c:strRef>
                </c:tx>
                <c:spPr>
                  <a:solidFill>
                    <a:schemeClr val="accent6"/>
                  </a:solidFill>
                  <a:ln>
                    <a:noFill/>
                  </a:ln>
                  <a:effectLst/>
                </c:spPr>
                <c:invertIfNegative val="0"/>
                <c:cat>
                  <c:strRef>
                    <c:extLst xmlns:c15="http://schemas.microsoft.com/office/drawing/2012/chart">
                      <c:ext xmlns:c15="http://schemas.microsoft.com/office/drawing/2012/chart" uri="{02D57815-91ED-43cb-92C2-25804820EDAC}">
                        <c15:formulaRef>
                          <c15:sqref>('Where acc bought'!$A$2:$A$7,'Where acc bought'!$A$9)</c15:sqref>
                        </c15:formulaRef>
                      </c:ext>
                    </c:extLst>
                    <c:strCache>
                      <c:ptCount val="7"/>
                      <c:pt idx="0">
                        <c:v>A travel agent (Online via website or social media)</c:v>
                      </c:pt>
                      <c:pt idx="1">
                        <c:v>Direct with place of accommodation via Internet</c:v>
                      </c:pt>
                      <c:pt idx="2">
                        <c:v>Online travel aggregators (e.g. Expedia, Kayak etc.)</c:v>
                      </c:pt>
                      <c:pt idx="3">
                        <c:v>Direct with Airline via Internet</c:v>
                      </c:pt>
                      <c:pt idx="4">
                        <c:v>Tour operator</c:v>
                      </c:pt>
                      <c:pt idx="5">
                        <c:v>A travel agent (Walk in store)</c:v>
                      </c:pt>
                      <c:pt idx="6">
                        <c:v>Direct with place of accommodation (non-Internet)</c:v>
                      </c:pt>
                    </c:strCache>
                  </c:strRef>
                </c:cat>
                <c:val>
                  <c:numRef>
                    <c:extLst xmlns:c15="http://schemas.microsoft.com/office/drawing/2012/chart">
                      <c:ext xmlns:c15="http://schemas.microsoft.com/office/drawing/2012/chart" uri="{02D57815-91ED-43cb-92C2-25804820EDAC}">
                        <c15:formulaRef>
                          <c15:sqref>('Where acc bought'!$G$2:$G$7,'Where acc bought'!$G$9)</c15:sqref>
                        </c15:formulaRef>
                      </c:ext>
                    </c:extLst>
                    <c:numCache>
                      <c:formatCode>0%</c:formatCode>
                      <c:ptCount val="7"/>
                      <c:pt idx="0">
                        <c:v>0.15540811281023686</c:v>
                      </c:pt>
                      <c:pt idx="1">
                        <c:v>0.2736684236093872</c:v>
                      </c:pt>
                      <c:pt idx="2">
                        <c:v>0.16100484455550279</c:v>
                      </c:pt>
                      <c:pt idx="3">
                        <c:v>0.13857974298627171</c:v>
                      </c:pt>
                      <c:pt idx="4">
                        <c:v>2.1781770170528968E-2</c:v>
                      </c:pt>
                      <c:pt idx="5">
                        <c:v>0.11928260767854731</c:v>
                      </c:pt>
                      <c:pt idx="6">
                        <c:v>0.13594853838583898</c:v>
                      </c:pt>
                    </c:numCache>
                  </c:numRef>
                </c:val>
                <c:extLst xmlns:c15="http://schemas.microsoft.com/office/drawing/2012/chart">
                  <c:ext xmlns:c16="http://schemas.microsoft.com/office/drawing/2014/chart" uri="{C3380CC4-5D6E-409C-BE32-E72D297353CC}">
                    <c16:uniqueId val="{00000006-CAE8-4468-9B87-BDD09683F472}"/>
                  </c:ext>
                </c:extLst>
              </c15:ser>
            </c15:filteredBarSeries>
            <c15:filteredBarSeries>
              <c15:ser>
                <c:idx val="6"/>
                <c:order val="6"/>
                <c:tx>
                  <c:strRef>
                    <c:extLst xmlns:c15="http://schemas.microsoft.com/office/drawing/2012/chart">
                      <c:ext xmlns:c15="http://schemas.microsoft.com/office/drawing/2012/chart" uri="{02D57815-91ED-43cb-92C2-25804820EDAC}">
                        <c15:formulaRef>
                          <c15:sqref>'Where acc bought'!$H$1</c15:sqref>
                        </c15:formulaRef>
                      </c:ext>
                    </c:extLst>
                    <c:strCache>
                      <c:ptCount val="1"/>
                      <c:pt idx="0">
                        <c:v>2021</c:v>
                      </c:pt>
                    </c:strCache>
                  </c:strRef>
                </c:tx>
                <c:spPr>
                  <a:solidFill>
                    <a:schemeClr val="accent1">
                      <a:lumMod val="60000"/>
                    </a:schemeClr>
                  </a:solidFill>
                  <a:ln>
                    <a:noFill/>
                  </a:ln>
                  <a:effectLst/>
                </c:spPr>
                <c:invertIfNegative val="0"/>
                <c:cat>
                  <c:strRef>
                    <c:extLst xmlns:c15="http://schemas.microsoft.com/office/drawing/2012/chart">
                      <c:ext xmlns:c15="http://schemas.microsoft.com/office/drawing/2012/chart" uri="{02D57815-91ED-43cb-92C2-25804820EDAC}">
                        <c15:formulaRef>
                          <c15:sqref>('Where acc bought'!$A$2:$A$7,'Where acc bought'!$A$9)</c15:sqref>
                        </c15:formulaRef>
                      </c:ext>
                    </c:extLst>
                    <c:strCache>
                      <c:ptCount val="7"/>
                      <c:pt idx="0">
                        <c:v>A travel agent (Online via website or social media)</c:v>
                      </c:pt>
                      <c:pt idx="1">
                        <c:v>Direct with place of accommodation via Internet</c:v>
                      </c:pt>
                      <c:pt idx="2">
                        <c:v>Online travel aggregators (e.g. Expedia, Kayak etc.)</c:v>
                      </c:pt>
                      <c:pt idx="3">
                        <c:v>Direct with Airline via Internet</c:v>
                      </c:pt>
                      <c:pt idx="4">
                        <c:v>Tour operator</c:v>
                      </c:pt>
                      <c:pt idx="5">
                        <c:v>A travel agent (Walk in store)</c:v>
                      </c:pt>
                      <c:pt idx="6">
                        <c:v>Direct with place of accommodation (non-Internet)</c:v>
                      </c:pt>
                    </c:strCache>
                  </c:strRef>
                </c:cat>
                <c:val>
                  <c:numRef>
                    <c:extLst xmlns:c15="http://schemas.microsoft.com/office/drawing/2012/chart">
                      <c:ext xmlns:c15="http://schemas.microsoft.com/office/drawing/2012/chart" uri="{02D57815-91ED-43cb-92C2-25804820EDAC}">
                        <c15:formulaRef>
                          <c15:sqref>('Where acc bought'!$H$2:$H$7,'Where acc bought'!$H$9)</c15:sqref>
                        </c15:formulaRef>
                      </c:ext>
                    </c:extLst>
                    <c:numCache>
                      <c:formatCode>0%</c:formatCode>
                      <c:ptCount val="7"/>
                      <c:pt idx="0">
                        <c:v>0.18771073969786758</c:v>
                      </c:pt>
                      <c:pt idx="1">
                        <c:v>0.2638960824293326</c:v>
                      </c:pt>
                      <c:pt idx="2">
                        <c:v>0.12803492554678453</c:v>
                      </c:pt>
                      <c:pt idx="3">
                        <c:v>0.17224723224454133</c:v>
                      </c:pt>
                      <c:pt idx="4">
                        <c:v>3.6834701516042963E-2</c:v>
                      </c:pt>
                      <c:pt idx="5">
                        <c:v>0.12944986753095364</c:v>
                      </c:pt>
                      <c:pt idx="6">
                        <c:v>0.11323161134285256</c:v>
                      </c:pt>
                    </c:numCache>
                  </c:numRef>
                </c:val>
                <c:extLst xmlns:c15="http://schemas.microsoft.com/office/drawing/2012/chart">
                  <c:ext xmlns:c16="http://schemas.microsoft.com/office/drawing/2014/chart" uri="{C3380CC4-5D6E-409C-BE32-E72D297353CC}">
                    <c16:uniqueId val="{00000007-CAE8-4468-9B87-BDD09683F472}"/>
                  </c:ext>
                </c:extLst>
              </c15:ser>
            </c15:filteredBarSeries>
            <c15:filteredBarSeries>
              <c15:ser>
                <c:idx val="7"/>
                <c:order val="7"/>
                <c:tx>
                  <c:strRef>
                    <c:extLst xmlns:c15="http://schemas.microsoft.com/office/drawing/2012/chart">
                      <c:ext xmlns:c15="http://schemas.microsoft.com/office/drawing/2012/chart" uri="{02D57815-91ED-43cb-92C2-25804820EDAC}">
                        <c15:formulaRef>
                          <c15:sqref>'Where acc bought'!$I$1</c15:sqref>
                        </c15:formulaRef>
                      </c:ext>
                    </c:extLst>
                    <c:strCache>
                      <c:ptCount val="1"/>
                      <c:pt idx="0">
                        <c:v>2022</c:v>
                      </c:pt>
                    </c:strCache>
                  </c:strRef>
                </c:tx>
                <c:spPr>
                  <a:solidFill>
                    <a:schemeClr val="accent2">
                      <a:lumMod val="60000"/>
                    </a:schemeClr>
                  </a:solidFill>
                  <a:ln>
                    <a:noFill/>
                  </a:ln>
                  <a:effectLst/>
                </c:spPr>
                <c:invertIfNegative val="0"/>
                <c:cat>
                  <c:strRef>
                    <c:extLst xmlns:c15="http://schemas.microsoft.com/office/drawing/2012/chart">
                      <c:ext xmlns:c15="http://schemas.microsoft.com/office/drawing/2012/chart" uri="{02D57815-91ED-43cb-92C2-25804820EDAC}">
                        <c15:formulaRef>
                          <c15:sqref>('Where acc bought'!$A$2:$A$7,'Where acc bought'!$A$9)</c15:sqref>
                        </c15:formulaRef>
                      </c:ext>
                    </c:extLst>
                    <c:strCache>
                      <c:ptCount val="7"/>
                      <c:pt idx="0">
                        <c:v>A travel agent (Online via website or social media)</c:v>
                      </c:pt>
                      <c:pt idx="1">
                        <c:v>Direct with place of accommodation via Internet</c:v>
                      </c:pt>
                      <c:pt idx="2">
                        <c:v>Online travel aggregators (e.g. Expedia, Kayak etc.)</c:v>
                      </c:pt>
                      <c:pt idx="3">
                        <c:v>Direct with Airline via Internet</c:v>
                      </c:pt>
                      <c:pt idx="4">
                        <c:v>Tour operator</c:v>
                      </c:pt>
                      <c:pt idx="5">
                        <c:v>A travel agent (Walk in store)</c:v>
                      </c:pt>
                      <c:pt idx="6">
                        <c:v>Direct with place of accommodation (non-Internet)</c:v>
                      </c:pt>
                    </c:strCache>
                  </c:strRef>
                </c:cat>
                <c:val>
                  <c:numRef>
                    <c:extLst xmlns:c15="http://schemas.microsoft.com/office/drawing/2012/chart">
                      <c:ext xmlns:c15="http://schemas.microsoft.com/office/drawing/2012/chart" uri="{02D57815-91ED-43cb-92C2-25804820EDAC}">
                        <c15:formulaRef>
                          <c15:sqref>('Where acc bought'!$I$2:$I$7,'Where acc bought'!$I$9)</c15:sqref>
                        </c15:formulaRef>
                      </c:ext>
                    </c:extLst>
                    <c:numCache>
                      <c:formatCode>0%</c:formatCode>
                      <c:ptCount val="7"/>
                      <c:pt idx="0">
                        <c:v>6.1695795564327319E-2</c:v>
                      </c:pt>
                      <c:pt idx="1">
                        <c:v>3.6814210452259785E-2</c:v>
                      </c:pt>
                      <c:pt idx="2">
                        <c:v>0.13990473813294982</c:v>
                      </c:pt>
                      <c:pt idx="3">
                        <c:v>7.7968995756773296E-2</c:v>
                      </c:pt>
                      <c:pt idx="4">
                        <c:v>0.21077799009229284</c:v>
                      </c:pt>
                      <c:pt idx="5">
                        <c:v>0.1296969559848927</c:v>
                      </c:pt>
                      <c:pt idx="6">
                        <c:v>1.6173564014904253E-2</c:v>
                      </c:pt>
                    </c:numCache>
                  </c:numRef>
                </c:val>
                <c:extLst xmlns:c15="http://schemas.microsoft.com/office/drawing/2012/chart">
                  <c:ext xmlns:c16="http://schemas.microsoft.com/office/drawing/2014/chart" uri="{C3380CC4-5D6E-409C-BE32-E72D297353CC}">
                    <c16:uniqueId val="{00000008-CAE8-4468-9B87-BDD09683F472}"/>
                  </c:ext>
                </c:extLst>
              </c15:ser>
            </c15:filteredBarSeries>
          </c:ext>
        </c:extLst>
      </c:barChart>
      <c:catAx>
        <c:axId val="2120439487"/>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crossAx val="2120413087"/>
        <c:crosses val="autoZero"/>
        <c:auto val="1"/>
        <c:lblAlgn val="ctr"/>
        <c:lblOffset val="100"/>
        <c:noMultiLvlLbl val="0"/>
      </c:catAx>
      <c:valAx>
        <c:axId val="2120413087"/>
        <c:scaling>
          <c:orientation val="minMax"/>
        </c:scaling>
        <c:delete val="0"/>
        <c:axPos val="t"/>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crossAx val="212043948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050"/>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Nunito" pitchFamily="2" charset="0"/>
                <a:ea typeface="+mn-ea"/>
                <a:cs typeface="+mn-cs"/>
              </a:defRPr>
            </a:pPr>
            <a:r>
              <a:rPr lang="en-ZA" sz="1200">
                <a:latin typeface="Nunito" pitchFamily="2" charset="0"/>
              </a:rPr>
              <a:t>Where was air</a:t>
            </a:r>
            <a:r>
              <a:rPr lang="en-ZA" sz="1200" baseline="0">
                <a:latin typeface="Nunito" pitchFamily="2" charset="0"/>
              </a:rPr>
              <a:t> ticket bought?</a:t>
            </a:r>
            <a:endParaRPr lang="en-ZA" sz="1200">
              <a:latin typeface="Nunito" pitchFamily="2" charset="0"/>
            </a:endParaRPr>
          </a:p>
        </c:rich>
      </c:tx>
      <c:overlay val="0"/>
      <c:spPr>
        <a:noFill/>
        <a:ln>
          <a:noFill/>
        </a:ln>
        <a:effectLst/>
      </c:spPr>
      <c:txPr>
        <a:bodyPr rot="0" spcFirstLastPara="1" vertOverflow="ellipsis" vert="horz" wrap="square" anchor="ctr" anchorCtr="1"/>
        <a:lstStyle/>
        <a:p>
          <a:pPr>
            <a:defRPr sz="1200" b="0" i="0" u="none" strike="noStrike" kern="1200" spc="0" baseline="0">
              <a:solidFill>
                <a:schemeClr val="tx1">
                  <a:lumMod val="65000"/>
                  <a:lumOff val="35000"/>
                </a:schemeClr>
              </a:solidFill>
              <a:latin typeface="Nunito" pitchFamily="2" charset="0"/>
              <a:ea typeface="+mn-ea"/>
              <a:cs typeface="+mn-cs"/>
            </a:defRPr>
          </a:pPr>
          <a:endParaRPr lang="en-ZA"/>
        </a:p>
      </c:txPr>
    </c:title>
    <c:autoTitleDeleted val="0"/>
    <c:plotArea>
      <c:layout/>
      <c:barChart>
        <c:barDir val="bar"/>
        <c:grouping val="clustered"/>
        <c:varyColors val="0"/>
        <c:ser>
          <c:idx val="4"/>
          <c:order val="4"/>
          <c:tx>
            <c:strRef>
              <c:f>'Where was the air ticket booked'!$F$1</c:f>
              <c:strCache>
                <c:ptCount val="1"/>
                <c:pt idx="0">
                  <c:v>2019</c:v>
                </c:pt>
              </c:strCache>
            </c:strRef>
          </c:tx>
          <c:spPr>
            <a:solidFill>
              <a:srgbClr val="FFC000"/>
            </a:solidFill>
            <a:ln>
              <a:noFill/>
            </a:ln>
            <a:effectLst/>
          </c:spPr>
          <c:invertIfNegative val="0"/>
          <c:cat>
            <c:strRef>
              <c:f>'Where was the air ticket booked'!$A$2:$A$7</c:f>
              <c:strCache>
                <c:ptCount val="6"/>
                <c:pt idx="0">
                  <c:v>Direct with Airline via Internet</c:v>
                </c:pt>
                <c:pt idx="1">
                  <c:v>A travel agent (Online via website or social media)</c:v>
                </c:pt>
                <c:pt idx="2">
                  <c:v>Online travel aggregators (e.g. Expedia, Kayak etc.)</c:v>
                </c:pt>
                <c:pt idx="3">
                  <c:v>A travel agent (Walk in store)</c:v>
                </c:pt>
                <c:pt idx="4">
                  <c:v>Tour operator</c:v>
                </c:pt>
                <c:pt idx="5">
                  <c:v>Directly with Airline</c:v>
                </c:pt>
              </c:strCache>
              <c:extLst/>
            </c:strRef>
          </c:cat>
          <c:val>
            <c:numRef>
              <c:f>'Where was the air ticket booked'!$F$2:$F$7</c:f>
              <c:numCache>
                <c:formatCode>0%</c:formatCode>
                <c:ptCount val="6"/>
                <c:pt idx="0">
                  <c:v>0.54870883955214544</c:v>
                </c:pt>
                <c:pt idx="1">
                  <c:v>0.14002921138868099</c:v>
                </c:pt>
                <c:pt idx="2">
                  <c:v>0.14049620277781982</c:v>
                </c:pt>
                <c:pt idx="3">
                  <c:v>0.13613798047175465</c:v>
                </c:pt>
                <c:pt idx="4">
                  <c:v>3.8945726840232994E-2</c:v>
                </c:pt>
                <c:pt idx="5">
                  <c:v>6.5083641346964675E-3</c:v>
                </c:pt>
              </c:numCache>
              <c:extLst/>
            </c:numRef>
          </c:val>
          <c:extLst>
            <c:ext xmlns:c16="http://schemas.microsoft.com/office/drawing/2014/chart" uri="{C3380CC4-5D6E-409C-BE32-E72D297353CC}">
              <c16:uniqueId val="{00000000-9220-4341-AA4E-1E714E270513}"/>
            </c:ext>
          </c:extLst>
        </c:ser>
        <c:ser>
          <c:idx val="8"/>
          <c:order val="8"/>
          <c:tx>
            <c:strRef>
              <c:f>'Where was the air ticket booked'!$J$1</c:f>
              <c:strCache>
                <c:ptCount val="1"/>
                <c:pt idx="0">
                  <c:v>2023</c:v>
                </c:pt>
              </c:strCache>
            </c:strRef>
          </c:tx>
          <c:spPr>
            <a:solidFill>
              <a:srgbClr val="002060"/>
            </a:solidFill>
            <a:ln>
              <a:noFill/>
            </a:ln>
            <a:effectLst/>
          </c:spPr>
          <c:invertIfNegative val="0"/>
          <c:cat>
            <c:strRef>
              <c:f>'Where was the air ticket booked'!$A$2:$A$7</c:f>
              <c:strCache>
                <c:ptCount val="6"/>
                <c:pt idx="0">
                  <c:v>Direct with Airline via Internet</c:v>
                </c:pt>
                <c:pt idx="1">
                  <c:v>A travel agent (Online via website or social media)</c:v>
                </c:pt>
                <c:pt idx="2">
                  <c:v>Online travel aggregators (e.g. Expedia, Kayak etc.)</c:v>
                </c:pt>
                <c:pt idx="3">
                  <c:v>A travel agent (Walk in store)</c:v>
                </c:pt>
                <c:pt idx="4">
                  <c:v>Tour operator</c:v>
                </c:pt>
                <c:pt idx="5">
                  <c:v>Directly with Airline</c:v>
                </c:pt>
              </c:strCache>
              <c:extLst/>
            </c:strRef>
          </c:cat>
          <c:val>
            <c:numRef>
              <c:f>'Where was the air ticket booked'!$J$2:$J$7</c:f>
              <c:numCache>
                <c:formatCode>0%</c:formatCode>
                <c:ptCount val="6"/>
                <c:pt idx="0">
                  <c:v>0.49918579532970031</c:v>
                </c:pt>
                <c:pt idx="1">
                  <c:v>0.28901197957889707</c:v>
                </c:pt>
                <c:pt idx="2">
                  <c:v>0.13104060126076877</c:v>
                </c:pt>
                <c:pt idx="3">
                  <c:v>7.5641501942694714E-2</c:v>
                </c:pt>
                <c:pt idx="4">
                  <c:v>1.4529221722985377E-2</c:v>
                </c:pt>
                <c:pt idx="5">
                  <c:v>1.4404320153685958E-2</c:v>
                </c:pt>
              </c:numCache>
              <c:extLst/>
            </c:numRef>
          </c:val>
          <c:extLst>
            <c:ext xmlns:c16="http://schemas.microsoft.com/office/drawing/2014/chart" uri="{C3380CC4-5D6E-409C-BE32-E72D297353CC}">
              <c16:uniqueId val="{00000001-9220-4341-AA4E-1E714E270513}"/>
            </c:ext>
          </c:extLst>
        </c:ser>
        <c:dLbls>
          <c:showLegendKey val="0"/>
          <c:showVal val="0"/>
          <c:showCatName val="0"/>
          <c:showSerName val="0"/>
          <c:showPercent val="0"/>
          <c:showBubbleSize val="0"/>
        </c:dLbls>
        <c:gapWidth val="182"/>
        <c:axId val="2120439487"/>
        <c:axId val="2120413087"/>
        <c:extLst>
          <c:ext xmlns:c15="http://schemas.microsoft.com/office/drawing/2012/chart" uri="{02D57815-91ED-43cb-92C2-25804820EDAC}">
            <c15:filteredBarSeries>
              <c15:ser>
                <c:idx val="0"/>
                <c:order val="0"/>
                <c:tx>
                  <c:strRef>
                    <c:extLst>
                      <c:ext uri="{02D57815-91ED-43cb-92C2-25804820EDAC}">
                        <c15:formulaRef>
                          <c15:sqref>'Where was the air ticket booked'!$B$1</c15:sqref>
                        </c15:formulaRef>
                      </c:ext>
                    </c:extLst>
                    <c:strCache>
                      <c:ptCount val="1"/>
                      <c:pt idx="0">
                        <c:v>2015</c:v>
                      </c:pt>
                    </c:strCache>
                  </c:strRef>
                </c:tx>
                <c:spPr>
                  <a:solidFill>
                    <a:schemeClr val="accent1"/>
                  </a:solidFill>
                  <a:ln>
                    <a:noFill/>
                  </a:ln>
                  <a:effectLst/>
                </c:spPr>
                <c:invertIfNegative val="0"/>
                <c:cat>
                  <c:strRef>
                    <c:extLst>
                      <c:ext uri="{02D57815-91ED-43cb-92C2-25804820EDAC}">
                        <c15:formulaRef>
                          <c15:sqref>'Where was the air ticket booked'!$A$2:$A$7</c15:sqref>
                        </c15:formulaRef>
                      </c:ext>
                    </c:extLst>
                    <c:strCache>
                      <c:ptCount val="6"/>
                      <c:pt idx="0">
                        <c:v>Direct with Airline via Internet</c:v>
                      </c:pt>
                      <c:pt idx="1">
                        <c:v>A travel agent (Online via website or social media)</c:v>
                      </c:pt>
                      <c:pt idx="2">
                        <c:v>Online travel aggregators (e.g. Expedia, Kayak etc.)</c:v>
                      </c:pt>
                      <c:pt idx="3">
                        <c:v>A travel agent (Walk in store)</c:v>
                      </c:pt>
                      <c:pt idx="4">
                        <c:v>Tour operator</c:v>
                      </c:pt>
                      <c:pt idx="5">
                        <c:v>Directly with Airline</c:v>
                      </c:pt>
                    </c:strCache>
                  </c:strRef>
                </c:cat>
                <c:val>
                  <c:numRef>
                    <c:extLst>
                      <c:ext uri="{02D57815-91ED-43cb-92C2-25804820EDAC}">
                        <c15:formulaRef>
                          <c15:sqref>'Where was the air ticket booked'!$B$2:$B$7</c15:sqref>
                        </c15:formulaRef>
                      </c:ext>
                    </c:extLst>
                    <c:numCache>
                      <c:formatCode>0%</c:formatCode>
                      <c:ptCount val="6"/>
                      <c:pt idx="0">
                        <c:v>0.66240696538448784</c:v>
                      </c:pt>
                      <c:pt idx="1">
                        <c:v>0</c:v>
                      </c:pt>
                      <c:pt idx="2">
                        <c:v>0</c:v>
                      </c:pt>
                      <c:pt idx="3">
                        <c:v>0.30335318199895295</c:v>
                      </c:pt>
                      <c:pt idx="4">
                        <c:v>2.9354620528631015E-2</c:v>
                      </c:pt>
                      <c:pt idx="5">
                        <c:v>1.381750536837182E-2</c:v>
                      </c:pt>
                    </c:numCache>
                  </c:numRef>
                </c:val>
                <c:extLst>
                  <c:ext xmlns:c16="http://schemas.microsoft.com/office/drawing/2014/chart" uri="{C3380CC4-5D6E-409C-BE32-E72D297353CC}">
                    <c16:uniqueId val="{00000002-9220-4341-AA4E-1E714E270513}"/>
                  </c:ext>
                </c:extLst>
              </c15:ser>
            </c15:filteredBarSeries>
            <c15:filteredBarSeries>
              <c15:ser>
                <c:idx val="1"/>
                <c:order val="1"/>
                <c:tx>
                  <c:strRef>
                    <c:extLst xmlns:c15="http://schemas.microsoft.com/office/drawing/2012/chart">
                      <c:ext xmlns:c15="http://schemas.microsoft.com/office/drawing/2012/chart" uri="{02D57815-91ED-43cb-92C2-25804820EDAC}">
                        <c15:formulaRef>
                          <c15:sqref>'Where was the air ticket booked'!$C$1</c15:sqref>
                        </c15:formulaRef>
                      </c:ext>
                    </c:extLst>
                    <c:strCache>
                      <c:ptCount val="1"/>
                      <c:pt idx="0">
                        <c:v>2016</c:v>
                      </c:pt>
                    </c:strCache>
                  </c:strRef>
                </c:tx>
                <c:spPr>
                  <a:solidFill>
                    <a:schemeClr val="accent2"/>
                  </a:solidFill>
                  <a:ln>
                    <a:noFill/>
                  </a:ln>
                  <a:effectLst/>
                </c:spPr>
                <c:invertIfNegative val="0"/>
                <c:cat>
                  <c:strRef>
                    <c:extLst xmlns:c15="http://schemas.microsoft.com/office/drawing/2012/chart">
                      <c:ext xmlns:c15="http://schemas.microsoft.com/office/drawing/2012/chart" uri="{02D57815-91ED-43cb-92C2-25804820EDAC}">
                        <c15:formulaRef>
                          <c15:sqref>'Where was the air ticket booked'!$A$2:$A$7</c15:sqref>
                        </c15:formulaRef>
                      </c:ext>
                    </c:extLst>
                    <c:strCache>
                      <c:ptCount val="6"/>
                      <c:pt idx="0">
                        <c:v>Direct with Airline via Internet</c:v>
                      </c:pt>
                      <c:pt idx="1">
                        <c:v>A travel agent (Online via website or social media)</c:v>
                      </c:pt>
                      <c:pt idx="2">
                        <c:v>Online travel aggregators (e.g. Expedia, Kayak etc.)</c:v>
                      </c:pt>
                      <c:pt idx="3">
                        <c:v>A travel agent (Walk in store)</c:v>
                      </c:pt>
                      <c:pt idx="4">
                        <c:v>Tour operator</c:v>
                      </c:pt>
                      <c:pt idx="5">
                        <c:v>Directly with Airline</c:v>
                      </c:pt>
                    </c:strCache>
                  </c:strRef>
                </c:cat>
                <c:val>
                  <c:numRef>
                    <c:extLst xmlns:c15="http://schemas.microsoft.com/office/drawing/2012/chart">
                      <c:ext xmlns:c15="http://schemas.microsoft.com/office/drawing/2012/chart" uri="{02D57815-91ED-43cb-92C2-25804820EDAC}">
                        <c15:formulaRef>
                          <c15:sqref>'Where was the air ticket booked'!$C$2:$C$7</c15:sqref>
                        </c15:formulaRef>
                      </c:ext>
                    </c:extLst>
                    <c:numCache>
                      <c:formatCode>0%</c:formatCode>
                      <c:ptCount val="6"/>
                      <c:pt idx="0">
                        <c:v>0.63203587105981041</c:v>
                      </c:pt>
                      <c:pt idx="1">
                        <c:v>0.13617308569565967</c:v>
                      </c:pt>
                      <c:pt idx="2">
                        <c:v>4.2756313222659499E-2</c:v>
                      </c:pt>
                      <c:pt idx="3">
                        <c:v>0.16644080061151201</c:v>
                      </c:pt>
                      <c:pt idx="4">
                        <c:v>2.2038056025966243E-2</c:v>
                      </c:pt>
                      <c:pt idx="5">
                        <c:v>1.0947593569070142E-2</c:v>
                      </c:pt>
                    </c:numCache>
                  </c:numRef>
                </c:val>
                <c:extLst xmlns:c15="http://schemas.microsoft.com/office/drawing/2012/chart">
                  <c:ext xmlns:c16="http://schemas.microsoft.com/office/drawing/2014/chart" uri="{C3380CC4-5D6E-409C-BE32-E72D297353CC}">
                    <c16:uniqueId val="{00000003-9220-4341-AA4E-1E714E270513}"/>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'Where was the air ticket booked'!$D$1</c15:sqref>
                        </c15:formulaRef>
                      </c:ext>
                    </c:extLst>
                    <c:strCache>
                      <c:ptCount val="1"/>
                      <c:pt idx="0">
                        <c:v>2017</c:v>
                      </c:pt>
                    </c:strCache>
                  </c:strRef>
                </c:tx>
                <c:spPr>
                  <a:solidFill>
                    <a:schemeClr val="accent3"/>
                  </a:solidFill>
                  <a:ln>
                    <a:noFill/>
                  </a:ln>
                  <a:effectLst/>
                </c:spPr>
                <c:invertIfNegative val="0"/>
                <c:cat>
                  <c:strRef>
                    <c:extLst xmlns:c15="http://schemas.microsoft.com/office/drawing/2012/chart">
                      <c:ext xmlns:c15="http://schemas.microsoft.com/office/drawing/2012/chart" uri="{02D57815-91ED-43cb-92C2-25804820EDAC}">
                        <c15:formulaRef>
                          <c15:sqref>'Where was the air ticket booked'!$A$2:$A$7</c15:sqref>
                        </c15:formulaRef>
                      </c:ext>
                    </c:extLst>
                    <c:strCache>
                      <c:ptCount val="6"/>
                      <c:pt idx="0">
                        <c:v>Direct with Airline via Internet</c:v>
                      </c:pt>
                      <c:pt idx="1">
                        <c:v>A travel agent (Online via website or social media)</c:v>
                      </c:pt>
                      <c:pt idx="2">
                        <c:v>Online travel aggregators (e.g. Expedia, Kayak etc.)</c:v>
                      </c:pt>
                      <c:pt idx="3">
                        <c:v>A travel agent (Walk in store)</c:v>
                      </c:pt>
                      <c:pt idx="4">
                        <c:v>Tour operator</c:v>
                      </c:pt>
                      <c:pt idx="5">
                        <c:v>Directly with Airline</c:v>
                      </c:pt>
                    </c:strCache>
                  </c:strRef>
                </c:cat>
                <c:val>
                  <c:numRef>
                    <c:extLst xmlns:c15="http://schemas.microsoft.com/office/drawing/2012/chart">
                      <c:ext xmlns:c15="http://schemas.microsoft.com/office/drawing/2012/chart" uri="{02D57815-91ED-43cb-92C2-25804820EDAC}">
                        <c15:formulaRef>
                          <c15:sqref>'Where was the air ticket booked'!$D$2:$D$7</c15:sqref>
                        </c15:formulaRef>
                      </c:ext>
                    </c:extLst>
                    <c:numCache>
                      <c:formatCode>0%</c:formatCode>
                      <c:ptCount val="6"/>
                      <c:pt idx="0">
                        <c:v>0.70527492114828005</c:v>
                      </c:pt>
                      <c:pt idx="1">
                        <c:v>0.12473315914382715</c:v>
                      </c:pt>
                      <c:pt idx="2">
                        <c:v>3.0603000908752939E-2</c:v>
                      </c:pt>
                      <c:pt idx="3">
                        <c:v>0.11109730922530249</c:v>
                      </c:pt>
                      <c:pt idx="4">
                        <c:v>1.9830738139334805E-2</c:v>
                      </c:pt>
                      <c:pt idx="5">
                        <c:v>1.277579658346668E-2</c:v>
                      </c:pt>
                    </c:numCache>
                  </c:numRef>
                </c:val>
                <c:extLst xmlns:c15="http://schemas.microsoft.com/office/drawing/2012/chart">
                  <c:ext xmlns:c16="http://schemas.microsoft.com/office/drawing/2014/chart" uri="{C3380CC4-5D6E-409C-BE32-E72D297353CC}">
                    <c16:uniqueId val="{00000004-9220-4341-AA4E-1E714E270513}"/>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'Where was the air ticket booked'!$E$1</c15:sqref>
                        </c15:formulaRef>
                      </c:ext>
                    </c:extLst>
                    <c:strCache>
                      <c:ptCount val="1"/>
                      <c:pt idx="0">
                        <c:v>2018</c:v>
                      </c:pt>
                    </c:strCache>
                  </c:strRef>
                </c:tx>
                <c:spPr>
                  <a:solidFill>
                    <a:schemeClr val="accent4"/>
                  </a:solidFill>
                  <a:ln>
                    <a:noFill/>
                  </a:ln>
                  <a:effectLst/>
                </c:spPr>
                <c:invertIfNegative val="0"/>
                <c:cat>
                  <c:strRef>
                    <c:extLst xmlns:c15="http://schemas.microsoft.com/office/drawing/2012/chart">
                      <c:ext xmlns:c15="http://schemas.microsoft.com/office/drawing/2012/chart" uri="{02D57815-91ED-43cb-92C2-25804820EDAC}">
                        <c15:formulaRef>
                          <c15:sqref>'Where was the air ticket booked'!$A$2:$A$7</c15:sqref>
                        </c15:formulaRef>
                      </c:ext>
                    </c:extLst>
                    <c:strCache>
                      <c:ptCount val="6"/>
                      <c:pt idx="0">
                        <c:v>Direct with Airline via Internet</c:v>
                      </c:pt>
                      <c:pt idx="1">
                        <c:v>A travel agent (Online via website or social media)</c:v>
                      </c:pt>
                      <c:pt idx="2">
                        <c:v>Online travel aggregators (e.g. Expedia, Kayak etc.)</c:v>
                      </c:pt>
                      <c:pt idx="3">
                        <c:v>A travel agent (Walk in store)</c:v>
                      </c:pt>
                      <c:pt idx="4">
                        <c:v>Tour operator</c:v>
                      </c:pt>
                      <c:pt idx="5">
                        <c:v>Directly with Airline</c:v>
                      </c:pt>
                    </c:strCache>
                  </c:strRef>
                </c:cat>
                <c:val>
                  <c:numRef>
                    <c:extLst xmlns:c15="http://schemas.microsoft.com/office/drawing/2012/chart">
                      <c:ext xmlns:c15="http://schemas.microsoft.com/office/drawing/2012/chart" uri="{02D57815-91ED-43cb-92C2-25804820EDAC}">
                        <c15:formulaRef>
                          <c15:sqref>'Where was the air ticket booked'!$E$2:$E$7</c15:sqref>
                        </c15:formulaRef>
                      </c:ext>
                    </c:extLst>
                    <c:numCache>
                      <c:formatCode>0%</c:formatCode>
                      <c:ptCount val="6"/>
                      <c:pt idx="0">
                        <c:v>0.64526279197140723</c:v>
                      </c:pt>
                      <c:pt idx="1">
                        <c:v>0.14025516631902082</c:v>
                      </c:pt>
                      <c:pt idx="2">
                        <c:v>5.0806493626463792E-2</c:v>
                      </c:pt>
                      <c:pt idx="3">
                        <c:v>0.1460534744876866</c:v>
                      </c:pt>
                      <c:pt idx="4">
                        <c:v>1.4378605543335685E-2</c:v>
                      </c:pt>
                      <c:pt idx="5">
                        <c:v>1.2962670917512454E-2</c:v>
                      </c:pt>
                    </c:numCache>
                  </c:numRef>
                </c:val>
                <c:extLst xmlns:c15="http://schemas.microsoft.com/office/drawing/2012/chart">
                  <c:ext xmlns:c16="http://schemas.microsoft.com/office/drawing/2014/chart" uri="{C3380CC4-5D6E-409C-BE32-E72D297353CC}">
                    <c16:uniqueId val="{00000005-9220-4341-AA4E-1E714E270513}"/>
                  </c:ext>
                </c:extLst>
              </c15:ser>
            </c15:filteredBarSeries>
            <c15:filteredBarSeries>
              <c15:ser>
                <c:idx val="5"/>
                <c:order val="5"/>
                <c:tx>
                  <c:strRef>
                    <c:extLst xmlns:c15="http://schemas.microsoft.com/office/drawing/2012/chart">
                      <c:ext xmlns:c15="http://schemas.microsoft.com/office/drawing/2012/chart" uri="{02D57815-91ED-43cb-92C2-25804820EDAC}">
                        <c15:formulaRef>
                          <c15:sqref>'Where was the air ticket booked'!$G$1</c15:sqref>
                        </c15:formulaRef>
                      </c:ext>
                    </c:extLst>
                    <c:strCache>
                      <c:ptCount val="1"/>
                      <c:pt idx="0">
                        <c:v>2020</c:v>
                      </c:pt>
                    </c:strCache>
                  </c:strRef>
                </c:tx>
                <c:spPr>
                  <a:solidFill>
                    <a:schemeClr val="accent6"/>
                  </a:solidFill>
                  <a:ln>
                    <a:noFill/>
                  </a:ln>
                  <a:effectLst/>
                </c:spPr>
                <c:invertIfNegative val="0"/>
                <c:cat>
                  <c:strRef>
                    <c:extLst xmlns:c15="http://schemas.microsoft.com/office/drawing/2012/chart">
                      <c:ext xmlns:c15="http://schemas.microsoft.com/office/drawing/2012/chart" uri="{02D57815-91ED-43cb-92C2-25804820EDAC}">
                        <c15:formulaRef>
                          <c15:sqref>'Where was the air ticket booked'!$A$2:$A$7</c15:sqref>
                        </c15:formulaRef>
                      </c:ext>
                    </c:extLst>
                    <c:strCache>
                      <c:ptCount val="6"/>
                      <c:pt idx="0">
                        <c:v>Direct with Airline via Internet</c:v>
                      </c:pt>
                      <c:pt idx="1">
                        <c:v>A travel agent (Online via website or social media)</c:v>
                      </c:pt>
                      <c:pt idx="2">
                        <c:v>Online travel aggregators (e.g. Expedia, Kayak etc.)</c:v>
                      </c:pt>
                      <c:pt idx="3">
                        <c:v>A travel agent (Walk in store)</c:v>
                      </c:pt>
                      <c:pt idx="4">
                        <c:v>Tour operator</c:v>
                      </c:pt>
                      <c:pt idx="5">
                        <c:v>Directly with Airline</c:v>
                      </c:pt>
                    </c:strCache>
                  </c:strRef>
                </c:cat>
                <c:val>
                  <c:numRef>
                    <c:extLst xmlns:c15="http://schemas.microsoft.com/office/drawing/2012/chart">
                      <c:ext xmlns:c15="http://schemas.microsoft.com/office/drawing/2012/chart" uri="{02D57815-91ED-43cb-92C2-25804820EDAC}">
                        <c15:formulaRef>
                          <c15:sqref>'Where was the air ticket booked'!$G$2:$G$7</c15:sqref>
                        </c15:formulaRef>
                      </c:ext>
                    </c:extLst>
                    <c:numCache>
                      <c:formatCode>0%</c:formatCode>
                      <c:ptCount val="6"/>
                      <c:pt idx="0">
                        <c:v>0.61205047711673288</c:v>
                      </c:pt>
                      <c:pt idx="1">
                        <c:v>0.13068382676949902</c:v>
                      </c:pt>
                      <c:pt idx="2">
                        <c:v>0.12459014190211307</c:v>
                      </c:pt>
                      <c:pt idx="3">
                        <c:v>0.11299959240291983</c:v>
                      </c:pt>
                      <c:pt idx="4">
                        <c:v>1.7927826692681142E-2</c:v>
                      </c:pt>
                      <c:pt idx="5">
                        <c:v>1.0307395456728742E-2</c:v>
                      </c:pt>
                    </c:numCache>
                  </c:numRef>
                </c:val>
                <c:extLst xmlns:c15="http://schemas.microsoft.com/office/drawing/2012/chart">
                  <c:ext xmlns:c16="http://schemas.microsoft.com/office/drawing/2014/chart" uri="{C3380CC4-5D6E-409C-BE32-E72D297353CC}">
                    <c16:uniqueId val="{00000006-9220-4341-AA4E-1E714E270513}"/>
                  </c:ext>
                </c:extLst>
              </c15:ser>
            </c15:filteredBarSeries>
            <c15:filteredBarSeries>
              <c15:ser>
                <c:idx val="6"/>
                <c:order val="6"/>
                <c:tx>
                  <c:strRef>
                    <c:extLst xmlns:c15="http://schemas.microsoft.com/office/drawing/2012/chart">
                      <c:ext xmlns:c15="http://schemas.microsoft.com/office/drawing/2012/chart" uri="{02D57815-91ED-43cb-92C2-25804820EDAC}">
                        <c15:formulaRef>
                          <c15:sqref>'Where was the air ticket booked'!$H$1</c15:sqref>
                        </c15:formulaRef>
                      </c:ext>
                    </c:extLst>
                    <c:strCache>
                      <c:ptCount val="1"/>
                      <c:pt idx="0">
                        <c:v>2021</c:v>
                      </c:pt>
                    </c:strCache>
                  </c:strRef>
                </c:tx>
                <c:spPr>
                  <a:solidFill>
                    <a:schemeClr val="accent1">
                      <a:lumMod val="60000"/>
                    </a:schemeClr>
                  </a:solidFill>
                  <a:ln>
                    <a:noFill/>
                  </a:ln>
                  <a:effectLst/>
                </c:spPr>
                <c:invertIfNegative val="0"/>
                <c:cat>
                  <c:strRef>
                    <c:extLst xmlns:c15="http://schemas.microsoft.com/office/drawing/2012/chart">
                      <c:ext xmlns:c15="http://schemas.microsoft.com/office/drawing/2012/chart" uri="{02D57815-91ED-43cb-92C2-25804820EDAC}">
                        <c15:formulaRef>
                          <c15:sqref>'Where was the air ticket booked'!$A$2:$A$7</c15:sqref>
                        </c15:formulaRef>
                      </c:ext>
                    </c:extLst>
                    <c:strCache>
                      <c:ptCount val="6"/>
                      <c:pt idx="0">
                        <c:v>Direct with Airline via Internet</c:v>
                      </c:pt>
                      <c:pt idx="1">
                        <c:v>A travel agent (Online via website or social media)</c:v>
                      </c:pt>
                      <c:pt idx="2">
                        <c:v>Online travel aggregators (e.g. Expedia, Kayak etc.)</c:v>
                      </c:pt>
                      <c:pt idx="3">
                        <c:v>A travel agent (Walk in store)</c:v>
                      </c:pt>
                      <c:pt idx="4">
                        <c:v>Tour operator</c:v>
                      </c:pt>
                      <c:pt idx="5">
                        <c:v>Directly with Airline</c:v>
                      </c:pt>
                    </c:strCache>
                  </c:strRef>
                </c:cat>
                <c:val>
                  <c:numRef>
                    <c:extLst xmlns:c15="http://schemas.microsoft.com/office/drawing/2012/chart">
                      <c:ext xmlns:c15="http://schemas.microsoft.com/office/drawing/2012/chart" uri="{02D57815-91ED-43cb-92C2-25804820EDAC}">
                        <c15:formulaRef>
                          <c15:sqref>'Where was the air ticket booked'!$H$2:$H$7</c15:sqref>
                        </c15:formulaRef>
                      </c:ext>
                    </c:extLst>
                    <c:numCache>
                      <c:formatCode>0%</c:formatCode>
                      <c:ptCount val="6"/>
                      <c:pt idx="0">
                        <c:v>0.57254293964858949</c:v>
                      </c:pt>
                      <c:pt idx="1">
                        <c:v>0.16557170086962228</c:v>
                      </c:pt>
                      <c:pt idx="2">
                        <c:v>0.10973900902240143</c:v>
                      </c:pt>
                      <c:pt idx="3">
                        <c:v>0.1197093968917215</c:v>
                      </c:pt>
                      <c:pt idx="4">
                        <c:v>3.5453331754615965E-2</c:v>
                      </c:pt>
                      <c:pt idx="5">
                        <c:v>8.3304125913020808E-3</c:v>
                      </c:pt>
                    </c:numCache>
                  </c:numRef>
                </c:val>
                <c:extLst xmlns:c15="http://schemas.microsoft.com/office/drawing/2012/chart">
                  <c:ext xmlns:c16="http://schemas.microsoft.com/office/drawing/2014/chart" uri="{C3380CC4-5D6E-409C-BE32-E72D297353CC}">
                    <c16:uniqueId val="{00000007-9220-4341-AA4E-1E714E270513}"/>
                  </c:ext>
                </c:extLst>
              </c15:ser>
            </c15:filteredBarSeries>
            <c15:filteredBarSeries>
              <c15:ser>
                <c:idx val="7"/>
                <c:order val="7"/>
                <c:tx>
                  <c:strRef>
                    <c:extLst xmlns:c15="http://schemas.microsoft.com/office/drawing/2012/chart">
                      <c:ext xmlns:c15="http://schemas.microsoft.com/office/drawing/2012/chart" uri="{02D57815-91ED-43cb-92C2-25804820EDAC}">
                        <c15:formulaRef>
                          <c15:sqref>'Where was the air ticket booked'!$I$1</c15:sqref>
                        </c15:formulaRef>
                      </c:ext>
                    </c:extLst>
                    <c:strCache>
                      <c:ptCount val="1"/>
                      <c:pt idx="0">
                        <c:v>2022</c:v>
                      </c:pt>
                    </c:strCache>
                  </c:strRef>
                </c:tx>
                <c:spPr>
                  <a:solidFill>
                    <a:schemeClr val="accent2">
                      <a:lumMod val="60000"/>
                    </a:schemeClr>
                  </a:solidFill>
                  <a:ln>
                    <a:noFill/>
                  </a:ln>
                  <a:effectLst/>
                </c:spPr>
                <c:invertIfNegative val="0"/>
                <c:cat>
                  <c:strRef>
                    <c:extLst xmlns:c15="http://schemas.microsoft.com/office/drawing/2012/chart">
                      <c:ext xmlns:c15="http://schemas.microsoft.com/office/drawing/2012/chart" uri="{02D57815-91ED-43cb-92C2-25804820EDAC}">
                        <c15:formulaRef>
                          <c15:sqref>'Where was the air ticket booked'!$A$2:$A$7</c15:sqref>
                        </c15:formulaRef>
                      </c:ext>
                    </c:extLst>
                    <c:strCache>
                      <c:ptCount val="6"/>
                      <c:pt idx="0">
                        <c:v>Direct with Airline via Internet</c:v>
                      </c:pt>
                      <c:pt idx="1">
                        <c:v>A travel agent (Online via website or social media)</c:v>
                      </c:pt>
                      <c:pt idx="2">
                        <c:v>Online travel aggregators (e.g. Expedia, Kayak etc.)</c:v>
                      </c:pt>
                      <c:pt idx="3">
                        <c:v>A travel agent (Walk in store)</c:v>
                      </c:pt>
                      <c:pt idx="4">
                        <c:v>Tour operator</c:v>
                      </c:pt>
                      <c:pt idx="5">
                        <c:v>Directly with Airline</c:v>
                      </c:pt>
                    </c:strCache>
                  </c:strRef>
                </c:cat>
                <c:val>
                  <c:numRef>
                    <c:extLst xmlns:c15="http://schemas.microsoft.com/office/drawing/2012/chart">
                      <c:ext xmlns:c15="http://schemas.microsoft.com/office/drawing/2012/chart" uri="{02D57815-91ED-43cb-92C2-25804820EDAC}">
                        <c15:formulaRef>
                          <c15:sqref>'Where was the air ticket booked'!$I$2:$I$7</c15:sqref>
                        </c15:formulaRef>
                      </c:ext>
                    </c:extLst>
                    <c:numCache>
                      <c:formatCode>0%</c:formatCode>
                      <c:ptCount val="6"/>
                      <c:pt idx="0">
                        <c:v>0.52607630391815252</c:v>
                      </c:pt>
                      <c:pt idx="1">
                        <c:v>0.24189362479838278</c:v>
                      </c:pt>
                      <c:pt idx="2">
                        <c:v>8.3167728674430369E-2</c:v>
                      </c:pt>
                      <c:pt idx="3">
                        <c:v>0.13552492676300937</c:v>
                      </c:pt>
                      <c:pt idx="4">
                        <c:v>2.4789628995284543E-2</c:v>
                      </c:pt>
                      <c:pt idx="5">
                        <c:v>1.2118389741289377E-2</c:v>
                      </c:pt>
                    </c:numCache>
                  </c:numRef>
                </c:val>
                <c:extLst xmlns:c15="http://schemas.microsoft.com/office/drawing/2012/chart">
                  <c:ext xmlns:c16="http://schemas.microsoft.com/office/drawing/2014/chart" uri="{C3380CC4-5D6E-409C-BE32-E72D297353CC}">
                    <c16:uniqueId val="{00000008-9220-4341-AA4E-1E714E270513}"/>
                  </c:ext>
                </c:extLst>
              </c15:ser>
            </c15:filteredBarSeries>
          </c:ext>
        </c:extLst>
      </c:barChart>
      <c:catAx>
        <c:axId val="2120439487"/>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Nunito" pitchFamily="2" charset="0"/>
                <a:ea typeface="+mn-ea"/>
                <a:cs typeface="+mn-cs"/>
              </a:defRPr>
            </a:pPr>
            <a:endParaRPr lang="en-US"/>
          </a:p>
        </c:txPr>
        <c:crossAx val="2120413087"/>
        <c:crosses val="autoZero"/>
        <c:auto val="1"/>
        <c:lblAlgn val="ctr"/>
        <c:lblOffset val="100"/>
        <c:noMultiLvlLbl val="0"/>
      </c:catAx>
      <c:valAx>
        <c:axId val="2120413087"/>
        <c:scaling>
          <c:orientation val="minMax"/>
        </c:scaling>
        <c:delete val="0"/>
        <c:axPos val="t"/>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2043948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Nunito" pitchFamily="2" charset="0"/>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ZA"/>
              <a:t>Adventure</a:t>
            </a:r>
            <a:r>
              <a:rPr lang="en-ZA" baseline="0"/>
              <a:t> Tourism - Purpose of visit</a:t>
            </a:r>
            <a:endParaRPr lang="en-ZA"/>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ZA"/>
        </a:p>
      </c:txPr>
    </c:title>
    <c:autoTitleDeleted val="0"/>
    <c:plotArea>
      <c:layout/>
      <c:barChart>
        <c:barDir val="col"/>
        <c:grouping val="clustered"/>
        <c:varyColors val="0"/>
        <c:ser>
          <c:idx val="4"/>
          <c:order val="4"/>
          <c:tx>
            <c:strRef>
              <c:f>POV!$F$1</c:f>
              <c:strCache>
                <c:ptCount val="1"/>
                <c:pt idx="0">
                  <c:v>2019</c:v>
                </c:pt>
              </c:strCache>
            </c:strRef>
          </c:tx>
          <c:spPr>
            <a:solidFill>
              <a:srgbClr val="FFC000"/>
            </a:solidFill>
            <a:ln>
              <a:noFill/>
            </a:ln>
            <a:effectLst/>
          </c:spPr>
          <c:invertIfNegative val="0"/>
          <c:cat>
            <c:strRef>
              <c:f>POV!$A$2:$A$7</c:f>
              <c:strCache>
                <c:ptCount val="6"/>
                <c:pt idx="0">
                  <c:v>Holiday</c:v>
                </c:pt>
                <c:pt idx="1">
                  <c:v>VFR</c:v>
                </c:pt>
                <c:pt idx="2">
                  <c:v>Other</c:v>
                </c:pt>
                <c:pt idx="3">
                  <c:v>MICE</c:v>
                </c:pt>
                <c:pt idx="4">
                  <c:v>Business Traveller</c:v>
                </c:pt>
                <c:pt idx="5">
                  <c:v>Business Shopping</c:v>
                </c:pt>
              </c:strCache>
              <c:extLst/>
            </c:strRef>
          </c:cat>
          <c:val>
            <c:numRef>
              <c:f>POV!$F$2:$F$7</c:f>
              <c:numCache>
                <c:formatCode>0%</c:formatCode>
                <c:ptCount val="6"/>
                <c:pt idx="0">
                  <c:v>0.68599263903867846</c:v>
                </c:pt>
                <c:pt idx="1">
                  <c:v>0.14514150559600014</c:v>
                </c:pt>
                <c:pt idx="2">
                  <c:v>9.3488640286512881E-2</c:v>
                </c:pt>
                <c:pt idx="3">
                  <c:v>4.218153979078363E-2</c:v>
                </c:pt>
                <c:pt idx="4">
                  <c:v>2.5220484562727203E-2</c:v>
                </c:pt>
                <c:pt idx="5">
                  <c:v>2.0757945553298994E-3</c:v>
                </c:pt>
              </c:numCache>
              <c:extLst/>
            </c:numRef>
          </c:val>
          <c:extLst>
            <c:ext xmlns:c16="http://schemas.microsoft.com/office/drawing/2014/chart" uri="{C3380CC4-5D6E-409C-BE32-E72D297353CC}">
              <c16:uniqueId val="{00000000-F8D5-4B3A-8037-36E58A45823F}"/>
            </c:ext>
          </c:extLst>
        </c:ser>
        <c:ser>
          <c:idx val="8"/>
          <c:order val="8"/>
          <c:tx>
            <c:strRef>
              <c:f>POV!$J$1</c:f>
              <c:strCache>
                <c:ptCount val="1"/>
                <c:pt idx="0">
                  <c:v>2023</c:v>
                </c:pt>
              </c:strCache>
            </c:strRef>
          </c:tx>
          <c:spPr>
            <a:solidFill>
              <a:srgbClr val="002060"/>
            </a:solidFill>
            <a:ln>
              <a:noFill/>
            </a:ln>
            <a:effectLst/>
          </c:spPr>
          <c:invertIfNegative val="0"/>
          <c:cat>
            <c:strRef>
              <c:f>POV!$A$2:$A$7</c:f>
              <c:strCache>
                <c:ptCount val="6"/>
                <c:pt idx="0">
                  <c:v>Holiday</c:v>
                </c:pt>
                <c:pt idx="1">
                  <c:v>VFR</c:v>
                </c:pt>
                <c:pt idx="2">
                  <c:v>Other</c:v>
                </c:pt>
                <c:pt idx="3">
                  <c:v>MICE</c:v>
                </c:pt>
                <c:pt idx="4">
                  <c:v>Business Traveller</c:v>
                </c:pt>
                <c:pt idx="5">
                  <c:v>Business Shopping</c:v>
                </c:pt>
              </c:strCache>
              <c:extLst/>
            </c:strRef>
          </c:cat>
          <c:val>
            <c:numRef>
              <c:f>POV!$J$2:$J$7</c:f>
              <c:numCache>
                <c:formatCode>0%</c:formatCode>
                <c:ptCount val="6"/>
                <c:pt idx="0">
                  <c:v>0.68782070109415872</c:v>
                </c:pt>
                <c:pt idx="1">
                  <c:v>0.1829765548351254</c:v>
                </c:pt>
                <c:pt idx="2">
                  <c:v>6.3359527347177799E-2</c:v>
                </c:pt>
                <c:pt idx="3">
                  <c:v>3.4200745656253265E-2</c:v>
                </c:pt>
                <c:pt idx="4">
                  <c:v>2.7284598427635844E-2</c:v>
                </c:pt>
                <c:pt idx="5">
                  <c:v>1.527572768001192E-3</c:v>
                </c:pt>
              </c:numCache>
              <c:extLst/>
            </c:numRef>
          </c:val>
          <c:extLst>
            <c:ext xmlns:c16="http://schemas.microsoft.com/office/drawing/2014/chart" uri="{C3380CC4-5D6E-409C-BE32-E72D297353CC}">
              <c16:uniqueId val="{00000001-F8D5-4B3A-8037-36E58A45823F}"/>
            </c:ext>
          </c:extLst>
        </c:ser>
        <c:dLbls>
          <c:showLegendKey val="0"/>
          <c:showVal val="0"/>
          <c:showCatName val="0"/>
          <c:showSerName val="0"/>
          <c:showPercent val="0"/>
          <c:showBubbleSize val="0"/>
        </c:dLbls>
        <c:gapWidth val="219"/>
        <c:axId val="575500287"/>
        <c:axId val="575495007"/>
        <c:extLst>
          <c:ext xmlns:c15="http://schemas.microsoft.com/office/drawing/2012/chart" uri="{02D57815-91ED-43cb-92C2-25804820EDAC}">
            <c15:filteredBarSeries>
              <c15:ser>
                <c:idx val="0"/>
                <c:order val="0"/>
                <c:tx>
                  <c:strRef>
                    <c:extLst>
                      <c:ext uri="{02D57815-91ED-43cb-92C2-25804820EDAC}">
                        <c15:formulaRef>
                          <c15:sqref>POV!$B$1</c15:sqref>
                        </c15:formulaRef>
                      </c:ext>
                    </c:extLst>
                    <c:strCache>
                      <c:ptCount val="1"/>
                      <c:pt idx="0">
                        <c:v>2015</c:v>
                      </c:pt>
                    </c:strCache>
                  </c:strRef>
                </c:tx>
                <c:spPr>
                  <a:solidFill>
                    <a:schemeClr val="accent1"/>
                  </a:solidFill>
                  <a:ln>
                    <a:noFill/>
                  </a:ln>
                  <a:effectLst/>
                </c:spPr>
                <c:invertIfNegative val="0"/>
                <c:cat>
                  <c:strRef>
                    <c:extLst>
                      <c:ext uri="{02D57815-91ED-43cb-92C2-25804820EDAC}">
                        <c15:formulaRef>
                          <c15:sqref>POV!$A$2:$A$7</c15:sqref>
                        </c15:formulaRef>
                      </c:ext>
                    </c:extLst>
                    <c:strCache>
                      <c:ptCount val="6"/>
                      <c:pt idx="0">
                        <c:v>Holiday</c:v>
                      </c:pt>
                      <c:pt idx="1">
                        <c:v>VFR</c:v>
                      </c:pt>
                      <c:pt idx="2">
                        <c:v>Other</c:v>
                      </c:pt>
                      <c:pt idx="3">
                        <c:v>MICE</c:v>
                      </c:pt>
                      <c:pt idx="4">
                        <c:v>Business Traveller</c:v>
                      </c:pt>
                      <c:pt idx="5">
                        <c:v>Business Shopping</c:v>
                      </c:pt>
                    </c:strCache>
                  </c:strRef>
                </c:cat>
                <c:val>
                  <c:numRef>
                    <c:extLst>
                      <c:ext uri="{02D57815-91ED-43cb-92C2-25804820EDAC}">
                        <c15:formulaRef>
                          <c15:sqref>POV!$B$2:$B$7</c15:sqref>
                        </c15:formulaRef>
                      </c:ext>
                    </c:extLst>
                    <c:numCache>
                      <c:formatCode>0%</c:formatCode>
                      <c:ptCount val="6"/>
                      <c:pt idx="0">
                        <c:v>0.67809685295369515</c:v>
                      </c:pt>
                      <c:pt idx="1">
                        <c:v>0.14916453392539966</c:v>
                      </c:pt>
                      <c:pt idx="2">
                        <c:v>0.10638929869429729</c:v>
                      </c:pt>
                      <c:pt idx="3">
                        <c:v>4.4642647424930473E-2</c:v>
                      </c:pt>
                      <c:pt idx="4">
                        <c:v>1.2131654817883999E-2</c:v>
                      </c:pt>
                      <c:pt idx="5">
                        <c:v>3.1499874096655688E-3</c:v>
                      </c:pt>
                    </c:numCache>
                  </c:numRef>
                </c:val>
                <c:extLst>
                  <c:ext xmlns:c16="http://schemas.microsoft.com/office/drawing/2014/chart" uri="{C3380CC4-5D6E-409C-BE32-E72D297353CC}">
                    <c16:uniqueId val="{00000002-F8D5-4B3A-8037-36E58A45823F}"/>
                  </c:ext>
                </c:extLst>
              </c15:ser>
            </c15:filteredBarSeries>
            <c15:filteredBarSeries>
              <c15:ser>
                <c:idx val="1"/>
                <c:order val="1"/>
                <c:tx>
                  <c:strRef>
                    <c:extLst xmlns:c15="http://schemas.microsoft.com/office/drawing/2012/chart">
                      <c:ext xmlns:c15="http://schemas.microsoft.com/office/drawing/2012/chart" uri="{02D57815-91ED-43cb-92C2-25804820EDAC}">
                        <c15:formulaRef>
                          <c15:sqref>POV!$C$1</c15:sqref>
                        </c15:formulaRef>
                      </c:ext>
                    </c:extLst>
                    <c:strCache>
                      <c:ptCount val="1"/>
                      <c:pt idx="0">
                        <c:v>2016</c:v>
                      </c:pt>
                    </c:strCache>
                  </c:strRef>
                </c:tx>
                <c:spPr>
                  <a:solidFill>
                    <a:schemeClr val="accent2"/>
                  </a:solidFill>
                  <a:ln>
                    <a:noFill/>
                  </a:ln>
                  <a:effectLst/>
                </c:spPr>
                <c:invertIfNegative val="0"/>
                <c:cat>
                  <c:strRef>
                    <c:extLst xmlns:c15="http://schemas.microsoft.com/office/drawing/2012/chart">
                      <c:ext xmlns:c15="http://schemas.microsoft.com/office/drawing/2012/chart" uri="{02D57815-91ED-43cb-92C2-25804820EDAC}">
                        <c15:formulaRef>
                          <c15:sqref>POV!$A$2:$A$7</c15:sqref>
                        </c15:formulaRef>
                      </c:ext>
                    </c:extLst>
                    <c:strCache>
                      <c:ptCount val="6"/>
                      <c:pt idx="0">
                        <c:v>Holiday</c:v>
                      </c:pt>
                      <c:pt idx="1">
                        <c:v>VFR</c:v>
                      </c:pt>
                      <c:pt idx="2">
                        <c:v>Other</c:v>
                      </c:pt>
                      <c:pt idx="3">
                        <c:v>MICE</c:v>
                      </c:pt>
                      <c:pt idx="4">
                        <c:v>Business Traveller</c:v>
                      </c:pt>
                      <c:pt idx="5">
                        <c:v>Business Shopping</c:v>
                      </c:pt>
                    </c:strCache>
                  </c:strRef>
                </c:cat>
                <c:val>
                  <c:numRef>
                    <c:extLst xmlns:c15="http://schemas.microsoft.com/office/drawing/2012/chart">
                      <c:ext xmlns:c15="http://schemas.microsoft.com/office/drawing/2012/chart" uri="{02D57815-91ED-43cb-92C2-25804820EDAC}">
                        <c15:formulaRef>
                          <c15:sqref>POV!$C$2:$C$7</c15:sqref>
                        </c15:formulaRef>
                      </c:ext>
                    </c:extLst>
                    <c:numCache>
                      <c:formatCode>0%</c:formatCode>
                      <c:ptCount val="6"/>
                      <c:pt idx="0">
                        <c:v>0.70017210909226379</c:v>
                      </c:pt>
                      <c:pt idx="1">
                        <c:v>0.14632675871344319</c:v>
                      </c:pt>
                      <c:pt idx="2">
                        <c:v>0.10403557969923531</c:v>
                      </c:pt>
                      <c:pt idx="3">
                        <c:v>2.7468464332464547E-2</c:v>
                      </c:pt>
                      <c:pt idx="4">
                        <c:v>1.3769236072151992E-2</c:v>
                      </c:pt>
                      <c:pt idx="5">
                        <c:v>2.3199411920033926E-3</c:v>
                      </c:pt>
                    </c:numCache>
                  </c:numRef>
                </c:val>
                <c:extLst xmlns:c15="http://schemas.microsoft.com/office/drawing/2012/chart">
                  <c:ext xmlns:c16="http://schemas.microsoft.com/office/drawing/2014/chart" uri="{C3380CC4-5D6E-409C-BE32-E72D297353CC}">
                    <c16:uniqueId val="{00000003-F8D5-4B3A-8037-36E58A45823F}"/>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POV!$D$1</c15:sqref>
                        </c15:formulaRef>
                      </c:ext>
                    </c:extLst>
                    <c:strCache>
                      <c:ptCount val="1"/>
                      <c:pt idx="0">
                        <c:v>2017</c:v>
                      </c:pt>
                    </c:strCache>
                  </c:strRef>
                </c:tx>
                <c:spPr>
                  <a:solidFill>
                    <a:schemeClr val="accent3"/>
                  </a:solidFill>
                  <a:ln>
                    <a:noFill/>
                  </a:ln>
                  <a:effectLst/>
                </c:spPr>
                <c:invertIfNegative val="0"/>
                <c:cat>
                  <c:strRef>
                    <c:extLst xmlns:c15="http://schemas.microsoft.com/office/drawing/2012/chart">
                      <c:ext xmlns:c15="http://schemas.microsoft.com/office/drawing/2012/chart" uri="{02D57815-91ED-43cb-92C2-25804820EDAC}">
                        <c15:formulaRef>
                          <c15:sqref>POV!$A$2:$A$7</c15:sqref>
                        </c15:formulaRef>
                      </c:ext>
                    </c:extLst>
                    <c:strCache>
                      <c:ptCount val="6"/>
                      <c:pt idx="0">
                        <c:v>Holiday</c:v>
                      </c:pt>
                      <c:pt idx="1">
                        <c:v>VFR</c:v>
                      </c:pt>
                      <c:pt idx="2">
                        <c:v>Other</c:v>
                      </c:pt>
                      <c:pt idx="3">
                        <c:v>MICE</c:v>
                      </c:pt>
                      <c:pt idx="4">
                        <c:v>Business Traveller</c:v>
                      </c:pt>
                      <c:pt idx="5">
                        <c:v>Business Shopping</c:v>
                      </c:pt>
                    </c:strCache>
                  </c:strRef>
                </c:cat>
                <c:val>
                  <c:numRef>
                    <c:extLst xmlns:c15="http://schemas.microsoft.com/office/drawing/2012/chart">
                      <c:ext xmlns:c15="http://schemas.microsoft.com/office/drawing/2012/chart" uri="{02D57815-91ED-43cb-92C2-25804820EDAC}">
                        <c15:formulaRef>
                          <c15:sqref>POV!$D$2:$D$7</c15:sqref>
                        </c15:formulaRef>
                      </c:ext>
                    </c:extLst>
                    <c:numCache>
                      <c:formatCode>0%</c:formatCode>
                      <c:ptCount val="6"/>
                      <c:pt idx="0">
                        <c:v>0.70414403523596614</c:v>
                      </c:pt>
                      <c:pt idx="1">
                        <c:v>0.12718557537080266</c:v>
                      </c:pt>
                      <c:pt idx="2">
                        <c:v>0.10798309616096043</c:v>
                      </c:pt>
                      <c:pt idx="3">
                        <c:v>2.2507879152403133E-2</c:v>
                      </c:pt>
                      <c:pt idx="4">
                        <c:v>2.9313294326523794E-2</c:v>
                      </c:pt>
                      <c:pt idx="5">
                        <c:v>2.0592768593002452E-3</c:v>
                      </c:pt>
                    </c:numCache>
                  </c:numRef>
                </c:val>
                <c:extLst xmlns:c15="http://schemas.microsoft.com/office/drawing/2012/chart">
                  <c:ext xmlns:c16="http://schemas.microsoft.com/office/drawing/2014/chart" uri="{C3380CC4-5D6E-409C-BE32-E72D297353CC}">
                    <c16:uniqueId val="{00000004-F8D5-4B3A-8037-36E58A45823F}"/>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POV!$E$1</c15:sqref>
                        </c15:formulaRef>
                      </c:ext>
                    </c:extLst>
                    <c:strCache>
                      <c:ptCount val="1"/>
                      <c:pt idx="0">
                        <c:v>2018</c:v>
                      </c:pt>
                    </c:strCache>
                  </c:strRef>
                </c:tx>
                <c:spPr>
                  <a:solidFill>
                    <a:schemeClr val="accent4"/>
                  </a:solidFill>
                  <a:ln>
                    <a:noFill/>
                  </a:ln>
                  <a:effectLst/>
                </c:spPr>
                <c:invertIfNegative val="0"/>
                <c:cat>
                  <c:strRef>
                    <c:extLst xmlns:c15="http://schemas.microsoft.com/office/drawing/2012/chart">
                      <c:ext xmlns:c15="http://schemas.microsoft.com/office/drawing/2012/chart" uri="{02D57815-91ED-43cb-92C2-25804820EDAC}">
                        <c15:formulaRef>
                          <c15:sqref>POV!$A$2:$A$7</c15:sqref>
                        </c15:formulaRef>
                      </c:ext>
                    </c:extLst>
                    <c:strCache>
                      <c:ptCount val="6"/>
                      <c:pt idx="0">
                        <c:v>Holiday</c:v>
                      </c:pt>
                      <c:pt idx="1">
                        <c:v>VFR</c:v>
                      </c:pt>
                      <c:pt idx="2">
                        <c:v>Other</c:v>
                      </c:pt>
                      <c:pt idx="3">
                        <c:v>MICE</c:v>
                      </c:pt>
                      <c:pt idx="4">
                        <c:v>Business Traveller</c:v>
                      </c:pt>
                      <c:pt idx="5">
                        <c:v>Business Shopping</c:v>
                      </c:pt>
                    </c:strCache>
                  </c:strRef>
                </c:cat>
                <c:val>
                  <c:numRef>
                    <c:extLst xmlns:c15="http://schemas.microsoft.com/office/drawing/2012/chart">
                      <c:ext xmlns:c15="http://schemas.microsoft.com/office/drawing/2012/chart" uri="{02D57815-91ED-43cb-92C2-25804820EDAC}">
                        <c15:formulaRef>
                          <c15:sqref>POV!$E$2:$E$7</c15:sqref>
                        </c15:formulaRef>
                      </c:ext>
                    </c:extLst>
                    <c:numCache>
                      <c:formatCode>0%</c:formatCode>
                      <c:ptCount val="6"/>
                      <c:pt idx="0">
                        <c:v>0.67057929147263862</c:v>
                      </c:pt>
                      <c:pt idx="1">
                        <c:v>0.15197598542893159</c:v>
                      </c:pt>
                      <c:pt idx="2">
                        <c:v>0.10585689090879746</c:v>
                      </c:pt>
                      <c:pt idx="3">
                        <c:v>2.7391513361684369E-2</c:v>
                      </c:pt>
                      <c:pt idx="4">
                        <c:v>3.1721424557069083E-2</c:v>
                      </c:pt>
                      <c:pt idx="5">
                        <c:v>2.1113214473827296E-3</c:v>
                      </c:pt>
                    </c:numCache>
                  </c:numRef>
                </c:val>
                <c:extLst xmlns:c15="http://schemas.microsoft.com/office/drawing/2012/chart">
                  <c:ext xmlns:c16="http://schemas.microsoft.com/office/drawing/2014/chart" uri="{C3380CC4-5D6E-409C-BE32-E72D297353CC}">
                    <c16:uniqueId val="{00000005-F8D5-4B3A-8037-36E58A45823F}"/>
                  </c:ext>
                </c:extLst>
              </c15:ser>
            </c15:filteredBarSeries>
            <c15:filteredBarSeries>
              <c15:ser>
                <c:idx val="5"/>
                <c:order val="5"/>
                <c:tx>
                  <c:strRef>
                    <c:extLst xmlns:c15="http://schemas.microsoft.com/office/drawing/2012/chart">
                      <c:ext xmlns:c15="http://schemas.microsoft.com/office/drawing/2012/chart" uri="{02D57815-91ED-43cb-92C2-25804820EDAC}">
                        <c15:formulaRef>
                          <c15:sqref>POV!$G$1</c15:sqref>
                        </c15:formulaRef>
                      </c:ext>
                    </c:extLst>
                    <c:strCache>
                      <c:ptCount val="1"/>
                      <c:pt idx="0">
                        <c:v>2020</c:v>
                      </c:pt>
                    </c:strCache>
                  </c:strRef>
                </c:tx>
                <c:spPr>
                  <a:solidFill>
                    <a:schemeClr val="accent6"/>
                  </a:solidFill>
                  <a:ln>
                    <a:noFill/>
                  </a:ln>
                  <a:effectLst/>
                </c:spPr>
                <c:invertIfNegative val="0"/>
                <c:cat>
                  <c:strRef>
                    <c:extLst xmlns:c15="http://schemas.microsoft.com/office/drawing/2012/chart">
                      <c:ext xmlns:c15="http://schemas.microsoft.com/office/drawing/2012/chart" uri="{02D57815-91ED-43cb-92C2-25804820EDAC}">
                        <c15:formulaRef>
                          <c15:sqref>POV!$A$2:$A$7</c15:sqref>
                        </c15:formulaRef>
                      </c:ext>
                    </c:extLst>
                    <c:strCache>
                      <c:ptCount val="6"/>
                      <c:pt idx="0">
                        <c:v>Holiday</c:v>
                      </c:pt>
                      <c:pt idx="1">
                        <c:v>VFR</c:v>
                      </c:pt>
                      <c:pt idx="2">
                        <c:v>Other</c:v>
                      </c:pt>
                      <c:pt idx="3">
                        <c:v>MICE</c:v>
                      </c:pt>
                      <c:pt idx="4">
                        <c:v>Business Traveller</c:v>
                      </c:pt>
                      <c:pt idx="5">
                        <c:v>Business Shopping</c:v>
                      </c:pt>
                    </c:strCache>
                  </c:strRef>
                </c:cat>
                <c:val>
                  <c:numRef>
                    <c:extLst xmlns:c15="http://schemas.microsoft.com/office/drawing/2012/chart">
                      <c:ext xmlns:c15="http://schemas.microsoft.com/office/drawing/2012/chart" uri="{02D57815-91ED-43cb-92C2-25804820EDAC}">
                        <c15:formulaRef>
                          <c15:sqref>POV!$G$2:$G$7</c15:sqref>
                        </c15:formulaRef>
                      </c:ext>
                    </c:extLst>
                    <c:numCache>
                      <c:formatCode>0%</c:formatCode>
                      <c:ptCount val="6"/>
                      <c:pt idx="0">
                        <c:v>0.67160815624628045</c:v>
                      </c:pt>
                      <c:pt idx="1">
                        <c:v>0.16179013306774215</c:v>
                      </c:pt>
                      <c:pt idx="2">
                        <c:v>0.10266035535172428</c:v>
                      </c:pt>
                      <c:pt idx="3">
                        <c:v>2.7038249686963639E-2</c:v>
                      </c:pt>
                      <c:pt idx="4">
                        <c:v>2.7218414506973897E-2</c:v>
                      </c:pt>
                      <c:pt idx="5">
                        <c:v>3.8695089430849762E-3</c:v>
                      </c:pt>
                    </c:numCache>
                  </c:numRef>
                </c:val>
                <c:extLst xmlns:c15="http://schemas.microsoft.com/office/drawing/2012/chart">
                  <c:ext xmlns:c16="http://schemas.microsoft.com/office/drawing/2014/chart" uri="{C3380CC4-5D6E-409C-BE32-E72D297353CC}">
                    <c16:uniqueId val="{00000006-F8D5-4B3A-8037-36E58A45823F}"/>
                  </c:ext>
                </c:extLst>
              </c15:ser>
            </c15:filteredBarSeries>
            <c15:filteredBarSeries>
              <c15:ser>
                <c:idx val="6"/>
                <c:order val="6"/>
                <c:tx>
                  <c:strRef>
                    <c:extLst xmlns:c15="http://schemas.microsoft.com/office/drawing/2012/chart">
                      <c:ext xmlns:c15="http://schemas.microsoft.com/office/drawing/2012/chart" uri="{02D57815-91ED-43cb-92C2-25804820EDAC}">
                        <c15:formulaRef>
                          <c15:sqref>POV!$H$1</c15:sqref>
                        </c15:formulaRef>
                      </c:ext>
                    </c:extLst>
                    <c:strCache>
                      <c:ptCount val="1"/>
                      <c:pt idx="0">
                        <c:v>2021</c:v>
                      </c:pt>
                    </c:strCache>
                  </c:strRef>
                </c:tx>
                <c:spPr>
                  <a:solidFill>
                    <a:schemeClr val="accent1">
                      <a:lumMod val="60000"/>
                    </a:schemeClr>
                  </a:solidFill>
                  <a:ln>
                    <a:noFill/>
                  </a:ln>
                  <a:effectLst/>
                </c:spPr>
                <c:invertIfNegative val="0"/>
                <c:cat>
                  <c:strRef>
                    <c:extLst xmlns:c15="http://schemas.microsoft.com/office/drawing/2012/chart">
                      <c:ext xmlns:c15="http://schemas.microsoft.com/office/drawing/2012/chart" uri="{02D57815-91ED-43cb-92C2-25804820EDAC}">
                        <c15:formulaRef>
                          <c15:sqref>POV!$A$2:$A$7</c15:sqref>
                        </c15:formulaRef>
                      </c:ext>
                    </c:extLst>
                    <c:strCache>
                      <c:ptCount val="6"/>
                      <c:pt idx="0">
                        <c:v>Holiday</c:v>
                      </c:pt>
                      <c:pt idx="1">
                        <c:v>VFR</c:v>
                      </c:pt>
                      <c:pt idx="2">
                        <c:v>Other</c:v>
                      </c:pt>
                      <c:pt idx="3">
                        <c:v>MICE</c:v>
                      </c:pt>
                      <c:pt idx="4">
                        <c:v>Business Traveller</c:v>
                      </c:pt>
                      <c:pt idx="5">
                        <c:v>Business Shopping</c:v>
                      </c:pt>
                    </c:strCache>
                  </c:strRef>
                </c:cat>
                <c:val>
                  <c:numRef>
                    <c:extLst xmlns:c15="http://schemas.microsoft.com/office/drawing/2012/chart">
                      <c:ext xmlns:c15="http://schemas.microsoft.com/office/drawing/2012/chart" uri="{02D57815-91ED-43cb-92C2-25804820EDAC}">
                        <c15:formulaRef>
                          <c15:sqref>POV!$H$2:$H$7</c15:sqref>
                        </c15:formulaRef>
                      </c:ext>
                    </c:extLst>
                    <c:numCache>
                      <c:formatCode>0%</c:formatCode>
                      <c:ptCount val="6"/>
                      <c:pt idx="0">
                        <c:v>0.64026070364419641</c:v>
                      </c:pt>
                      <c:pt idx="1">
                        <c:v>0.20091567583989428</c:v>
                      </c:pt>
                      <c:pt idx="2">
                        <c:v>0.10516765389906045</c:v>
                      </c:pt>
                      <c:pt idx="3">
                        <c:v>2.6327257982683823E-2</c:v>
                      </c:pt>
                      <c:pt idx="4">
                        <c:v>1.9610858088985481E-2</c:v>
                      </c:pt>
                      <c:pt idx="5">
                        <c:v>1.2160575046019642E-3</c:v>
                      </c:pt>
                    </c:numCache>
                  </c:numRef>
                </c:val>
                <c:extLst xmlns:c15="http://schemas.microsoft.com/office/drawing/2012/chart">
                  <c:ext xmlns:c16="http://schemas.microsoft.com/office/drawing/2014/chart" uri="{C3380CC4-5D6E-409C-BE32-E72D297353CC}">
                    <c16:uniqueId val="{00000007-F8D5-4B3A-8037-36E58A45823F}"/>
                  </c:ext>
                </c:extLst>
              </c15:ser>
            </c15:filteredBarSeries>
            <c15:filteredBarSeries>
              <c15:ser>
                <c:idx val="7"/>
                <c:order val="7"/>
                <c:tx>
                  <c:strRef>
                    <c:extLst xmlns:c15="http://schemas.microsoft.com/office/drawing/2012/chart">
                      <c:ext xmlns:c15="http://schemas.microsoft.com/office/drawing/2012/chart" uri="{02D57815-91ED-43cb-92C2-25804820EDAC}">
                        <c15:formulaRef>
                          <c15:sqref>POV!$I$1</c15:sqref>
                        </c15:formulaRef>
                      </c:ext>
                    </c:extLst>
                    <c:strCache>
                      <c:ptCount val="1"/>
                      <c:pt idx="0">
                        <c:v>2022</c:v>
                      </c:pt>
                    </c:strCache>
                  </c:strRef>
                </c:tx>
                <c:spPr>
                  <a:solidFill>
                    <a:schemeClr val="accent2">
                      <a:lumMod val="60000"/>
                    </a:schemeClr>
                  </a:solidFill>
                  <a:ln>
                    <a:noFill/>
                  </a:ln>
                  <a:effectLst/>
                </c:spPr>
                <c:invertIfNegative val="0"/>
                <c:cat>
                  <c:strRef>
                    <c:extLst xmlns:c15="http://schemas.microsoft.com/office/drawing/2012/chart">
                      <c:ext xmlns:c15="http://schemas.microsoft.com/office/drawing/2012/chart" uri="{02D57815-91ED-43cb-92C2-25804820EDAC}">
                        <c15:formulaRef>
                          <c15:sqref>POV!$A$2:$A$7</c15:sqref>
                        </c15:formulaRef>
                      </c:ext>
                    </c:extLst>
                    <c:strCache>
                      <c:ptCount val="6"/>
                      <c:pt idx="0">
                        <c:v>Holiday</c:v>
                      </c:pt>
                      <c:pt idx="1">
                        <c:v>VFR</c:v>
                      </c:pt>
                      <c:pt idx="2">
                        <c:v>Other</c:v>
                      </c:pt>
                      <c:pt idx="3">
                        <c:v>MICE</c:v>
                      </c:pt>
                      <c:pt idx="4">
                        <c:v>Business Traveller</c:v>
                      </c:pt>
                      <c:pt idx="5">
                        <c:v>Business Shopping</c:v>
                      </c:pt>
                    </c:strCache>
                  </c:strRef>
                </c:cat>
                <c:val>
                  <c:numRef>
                    <c:extLst xmlns:c15="http://schemas.microsoft.com/office/drawing/2012/chart">
                      <c:ext xmlns:c15="http://schemas.microsoft.com/office/drawing/2012/chart" uri="{02D57815-91ED-43cb-92C2-25804820EDAC}">
                        <c15:formulaRef>
                          <c15:sqref>POV!$I$2:$I$7</c15:sqref>
                        </c15:formulaRef>
                      </c:ext>
                    </c:extLst>
                    <c:numCache>
                      <c:formatCode>0%</c:formatCode>
                      <c:ptCount val="6"/>
                      <c:pt idx="0">
                        <c:v>0.6166970477166418</c:v>
                      </c:pt>
                      <c:pt idx="1">
                        <c:v>0.2328133353665075</c:v>
                      </c:pt>
                      <c:pt idx="2">
                        <c:v>6.5959592530561134E-2</c:v>
                      </c:pt>
                      <c:pt idx="3">
                        <c:v>4.3669386106642047E-2</c:v>
                      </c:pt>
                      <c:pt idx="4">
                        <c:v>3.5371541363668012E-2</c:v>
                      </c:pt>
                      <c:pt idx="5">
                        <c:v>8.9731600080081807E-4</c:v>
                      </c:pt>
                    </c:numCache>
                  </c:numRef>
                </c:val>
                <c:extLst xmlns:c15="http://schemas.microsoft.com/office/drawing/2012/chart">
                  <c:ext xmlns:c16="http://schemas.microsoft.com/office/drawing/2014/chart" uri="{C3380CC4-5D6E-409C-BE32-E72D297353CC}">
                    <c16:uniqueId val="{00000008-F8D5-4B3A-8037-36E58A45823F}"/>
                  </c:ext>
                </c:extLst>
              </c15:ser>
            </c15:filteredBarSeries>
          </c:ext>
        </c:extLst>
      </c:barChart>
      <c:catAx>
        <c:axId val="57550028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75495007"/>
        <c:crosses val="autoZero"/>
        <c:auto val="1"/>
        <c:lblAlgn val="ctr"/>
        <c:lblOffset val="100"/>
        <c:noMultiLvlLbl val="0"/>
      </c:catAx>
      <c:valAx>
        <c:axId val="575495007"/>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7550028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ZA"/>
              <a:t>Package</a:t>
            </a:r>
            <a:r>
              <a:rPr lang="en-ZA" baseline="0"/>
              <a:t> or Independent</a:t>
            </a:r>
            <a:endParaRPr lang="en-ZA"/>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ZA"/>
        </a:p>
      </c:txPr>
    </c:title>
    <c:autoTitleDeleted val="0"/>
    <c:plotArea>
      <c:layout/>
      <c:barChart>
        <c:barDir val="bar"/>
        <c:grouping val="clustered"/>
        <c:varyColors val="0"/>
        <c:ser>
          <c:idx val="4"/>
          <c:order val="4"/>
          <c:tx>
            <c:strRef>
              <c:f>'package type'!$F$1</c:f>
              <c:strCache>
                <c:ptCount val="1"/>
                <c:pt idx="0">
                  <c:v>2019</c:v>
                </c:pt>
              </c:strCache>
            </c:strRef>
          </c:tx>
          <c:spPr>
            <a:solidFill>
              <a:srgbClr val="FFC000"/>
            </a:solidFill>
            <a:ln>
              <a:noFill/>
            </a:ln>
            <a:effectLst/>
          </c:spPr>
          <c:invertIfNegative val="0"/>
          <c:cat>
            <c:strRef>
              <c:f>'package type'!$A$2:$A$4</c:f>
              <c:strCache>
                <c:ptCount val="3"/>
                <c:pt idx="0">
                  <c:v>Fully Inclusive package</c:v>
                </c:pt>
                <c:pt idx="1">
                  <c:v>Package</c:v>
                </c:pt>
                <c:pt idx="2">
                  <c:v>Independent</c:v>
                </c:pt>
              </c:strCache>
              <c:extLst/>
            </c:strRef>
          </c:cat>
          <c:val>
            <c:numRef>
              <c:f>'package type'!$F$2:$F$4</c:f>
              <c:numCache>
                <c:formatCode>0%</c:formatCode>
                <c:ptCount val="3"/>
                <c:pt idx="0">
                  <c:v>0.22833205402816631</c:v>
                </c:pt>
                <c:pt idx="1">
                  <c:v>7.2520449950109353E-2</c:v>
                </c:pt>
                <c:pt idx="2">
                  <c:v>0.69914749602173176</c:v>
                </c:pt>
              </c:numCache>
              <c:extLst/>
            </c:numRef>
          </c:val>
          <c:extLst>
            <c:ext xmlns:c16="http://schemas.microsoft.com/office/drawing/2014/chart" uri="{C3380CC4-5D6E-409C-BE32-E72D297353CC}">
              <c16:uniqueId val="{00000000-0D75-4B45-92E7-160B25E766AE}"/>
            </c:ext>
          </c:extLst>
        </c:ser>
        <c:ser>
          <c:idx val="8"/>
          <c:order val="8"/>
          <c:tx>
            <c:strRef>
              <c:f>'package type'!$J$1</c:f>
              <c:strCache>
                <c:ptCount val="1"/>
                <c:pt idx="0">
                  <c:v>2023</c:v>
                </c:pt>
              </c:strCache>
            </c:strRef>
          </c:tx>
          <c:spPr>
            <a:solidFill>
              <a:srgbClr val="002060"/>
            </a:solidFill>
            <a:ln>
              <a:noFill/>
            </a:ln>
            <a:effectLst/>
          </c:spPr>
          <c:invertIfNegative val="0"/>
          <c:cat>
            <c:strRef>
              <c:f>'package type'!$A$2:$A$4</c:f>
              <c:strCache>
                <c:ptCount val="3"/>
                <c:pt idx="0">
                  <c:v>Fully Inclusive package</c:v>
                </c:pt>
                <c:pt idx="1">
                  <c:v>Package</c:v>
                </c:pt>
                <c:pt idx="2">
                  <c:v>Independent</c:v>
                </c:pt>
              </c:strCache>
              <c:extLst/>
            </c:strRef>
          </c:cat>
          <c:val>
            <c:numRef>
              <c:f>'package type'!$J$2:$J$4</c:f>
              <c:numCache>
                <c:formatCode>0%</c:formatCode>
                <c:ptCount val="3"/>
                <c:pt idx="0">
                  <c:v>0.290521005686112</c:v>
                </c:pt>
                <c:pt idx="1">
                  <c:v>6.7872507025524997E-2</c:v>
                </c:pt>
                <c:pt idx="2">
                  <c:v>0.64160648728836012</c:v>
                </c:pt>
              </c:numCache>
              <c:extLst/>
            </c:numRef>
          </c:val>
          <c:extLst>
            <c:ext xmlns:c16="http://schemas.microsoft.com/office/drawing/2014/chart" uri="{C3380CC4-5D6E-409C-BE32-E72D297353CC}">
              <c16:uniqueId val="{00000001-0D75-4B45-92E7-160B25E766AE}"/>
            </c:ext>
          </c:extLst>
        </c:ser>
        <c:dLbls>
          <c:showLegendKey val="0"/>
          <c:showVal val="0"/>
          <c:showCatName val="0"/>
          <c:showSerName val="0"/>
          <c:showPercent val="0"/>
          <c:showBubbleSize val="0"/>
        </c:dLbls>
        <c:gapWidth val="150"/>
        <c:axId val="638999519"/>
        <c:axId val="638999039"/>
        <c:extLst>
          <c:ext xmlns:c15="http://schemas.microsoft.com/office/drawing/2012/chart" uri="{02D57815-91ED-43cb-92C2-25804820EDAC}">
            <c15:filteredBarSeries>
              <c15:ser>
                <c:idx val="0"/>
                <c:order val="0"/>
                <c:tx>
                  <c:strRef>
                    <c:extLst>
                      <c:ext uri="{02D57815-91ED-43cb-92C2-25804820EDAC}">
                        <c15:formulaRef>
                          <c15:sqref>'package type'!$B$1</c15:sqref>
                        </c15:formulaRef>
                      </c:ext>
                    </c:extLst>
                    <c:strCache>
                      <c:ptCount val="1"/>
                      <c:pt idx="0">
                        <c:v>2015</c:v>
                      </c:pt>
                    </c:strCache>
                  </c:strRef>
                </c:tx>
                <c:spPr>
                  <a:solidFill>
                    <a:schemeClr val="accent1"/>
                  </a:solidFill>
                  <a:ln>
                    <a:noFill/>
                  </a:ln>
                  <a:effectLst/>
                </c:spPr>
                <c:invertIfNegative val="0"/>
                <c:cat>
                  <c:strRef>
                    <c:extLst>
                      <c:ext uri="{02D57815-91ED-43cb-92C2-25804820EDAC}">
                        <c15:formulaRef>
                          <c15:sqref>'package type'!$A$2:$A$4</c15:sqref>
                        </c15:formulaRef>
                      </c:ext>
                    </c:extLst>
                    <c:strCache>
                      <c:ptCount val="3"/>
                      <c:pt idx="0">
                        <c:v>Fully Inclusive package</c:v>
                      </c:pt>
                      <c:pt idx="1">
                        <c:v>Package</c:v>
                      </c:pt>
                      <c:pt idx="2">
                        <c:v>Independent</c:v>
                      </c:pt>
                    </c:strCache>
                  </c:strRef>
                </c:cat>
                <c:val>
                  <c:numRef>
                    <c:extLst>
                      <c:ext uri="{02D57815-91ED-43cb-92C2-25804820EDAC}">
                        <c15:formulaRef>
                          <c15:sqref>'package type'!$B$2:$B$4</c15:sqref>
                        </c15:formulaRef>
                      </c:ext>
                    </c:extLst>
                    <c:numCache>
                      <c:formatCode>0%</c:formatCode>
                      <c:ptCount val="3"/>
                      <c:pt idx="0">
                        <c:v>0.22436189519095859</c:v>
                      </c:pt>
                      <c:pt idx="1">
                        <c:v>0.12758198858994549</c:v>
                      </c:pt>
                      <c:pt idx="2">
                        <c:v>0.64805611621910064</c:v>
                      </c:pt>
                    </c:numCache>
                  </c:numRef>
                </c:val>
                <c:extLst>
                  <c:ext xmlns:c16="http://schemas.microsoft.com/office/drawing/2014/chart" uri="{C3380CC4-5D6E-409C-BE32-E72D297353CC}">
                    <c16:uniqueId val="{00000002-0D75-4B45-92E7-160B25E766AE}"/>
                  </c:ext>
                </c:extLst>
              </c15:ser>
            </c15:filteredBarSeries>
            <c15:filteredBarSeries>
              <c15:ser>
                <c:idx val="1"/>
                <c:order val="1"/>
                <c:tx>
                  <c:strRef>
                    <c:extLst xmlns:c15="http://schemas.microsoft.com/office/drawing/2012/chart">
                      <c:ext xmlns:c15="http://schemas.microsoft.com/office/drawing/2012/chart" uri="{02D57815-91ED-43cb-92C2-25804820EDAC}">
                        <c15:formulaRef>
                          <c15:sqref>'package type'!$C$1</c15:sqref>
                        </c15:formulaRef>
                      </c:ext>
                    </c:extLst>
                    <c:strCache>
                      <c:ptCount val="1"/>
                      <c:pt idx="0">
                        <c:v>2016</c:v>
                      </c:pt>
                    </c:strCache>
                  </c:strRef>
                </c:tx>
                <c:spPr>
                  <a:solidFill>
                    <a:schemeClr val="accent2"/>
                  </a:solidFill>
                  <a:ln>
                    <a:noFill/>
                  </a:ln>
                  <a:effectLst/>
                </c:spPr>
                <c:invertIfNegative val="0"/>
                <c:cat>
                  <c:strRef>
                    <c:extLst xmlns:c15="http://schemas.microsoft.com/office/drawing/2012/chart">
                      <c:ext xmlns:c15="http://schemas.microsoft.com/office/drawing/2012/chart" uri="{02D57815-91ED-43cb-92C2-25804820EDAC}">
                        <c15:formulaRef>
                          <c15:sqref>'package type'!$A$2:$A$4</c15:sqref>
                        </c15:formulaRef>
                      </c:ext>
                    </c:extLst>
                    <c:strCache>
                      <c:ptCount val="3"/>
                      <c:pt idx="0">
                        <c:v>Fully Inclusive package</c:v>
                      </c:pt>
                      <c:pt idx="1">
                        <c:v>Package</c:v>
                      </c:pt>
                      <c:pt idx="2">
                        <c:v>Independent</c:v>
                      </c:pt>
                    </c:strCache>
                  </c:strRef>
                </c:cat>
                <c:val>
                  <c:numRef>
                    <c:extLst xmlns:c15="http://schemas.microsoft.com/office/drawing/2012/chart">
                      <c:ext xmlns:c15="http://schemas.microsoft.com/office/drawing/2012/chart" uri="{02D57815-91ED-43cb-92C2-25804820EDAC}">
                        <c15:formulaRef>
                          <c15:sqref>'package type'!$C$2:$C$4</c15:sqref>
                        </c15:formulaRef>
                      </c:ext>
                    </c:extLst>
                    <c:numCache>
                      <c:formatCode>0%</c:formatCode>
                      <c:ptCount val="3"/>
                      <c:pt idx="0">
                        <c:v>0.22609092336577841</c:v>
                      </c:pt>
                      <c:pt idx="1">
                        <c:v>7.4098464731948921E-2</c:v>
                      </c:pt>
                      <c:pt idx="2">
                        <c:v>0.68999530287995281</c:v>
                      </c:pt>
                    </c:numCache>
                  </c:numRef>
                </c:val>
                <c:extLst xmlns:c15="http://schemas.microsoft.com/office/drawing/2012/chart">
                  <c:ext xmlns:c16="http://schemas.microsoft.com/office/drawing/2014/chart" uri="{C3380CC4-5D6E-409C-BE32-E72D297353CC}">
                    <c16:uniqueId val="{00000003-0D75-4B45-92E7-160B25E766AE}"/>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'package type'!$D$1</c15:sqref>
                        </c15:formulaRef>
                      </c:ext>
                    </c:extLst>
                    <c:strCache>
                      <c:ptCount val="1"/>
                      <c:pt idx="0">
                        <c:v>2017</c:v>
                      </c:pt>
                    </c:strCache>
                  </c:strRef>
                </c:tx>
                <c:spPr>
                  <a:solidFill>
                    <a:schemeClr val="accent3"/>
                  </a:solidFill>
                  <a:ln>
                    <a:noFill/>
                  </a:ln>
                  <a:effectLst/>
                </c:spPr>
                <c:invertIfNegative val="0"/>
                <c:cat>
                  <c:strRef>
                    <c:extLst xmlns:c15="http://schemas.microsoft.com/office/drawing/2012/chart">
                      <c:ext xmlns:c15="http://schemas.microsoft.com/office/drawing/2012/chart" uri="{02D57815-91ED-43cb-92C2-25804820EDAC}">
                        <c15:formulaRef>
                          <c15:sqref>'package type'!$A$2:$A$4</c15:sqref>
                        </c15:formulaRef>
                      </c:ext>
                    </c:extLst>
                    <c:strCache>
                      <c:ptCount val="3"/>
                      <c:pt idx="0">
                        <c:v>Fully Inclusive package</c:v>
                      </c:pt>
                      <c:pt idx="1">
                        <c:v>Package</c:v>
                      </c:pt>
                      <c:pt idx="2">
                        <c:v>Independent</c:v>
                      </c:pt>
                    </c:strCache>
                  </c:strRef>
                </c:cat>
                <c:val>
                  <c:numRef>
                    <c:extLst xmlns:c15="http://schemas.microsoft.com/office/drawing/2012/chart">
                      <c:ext xmlns:c15="http://schemas.microsoft.com/office/drawing/2012/chart" uri="{02D57815-91ED-43cb-92C2-25804820EDAC}">
                        <c15:formulaRef>
                          <c15:sqref>'package type'!$D$2:$D$4</c15:sqref>
                        </c15:formulaRef>
                      </c:ext>
                    </c:extLst>
                    <c:numCache>
                      <c:formatCode>0%</c:formatCode>
                      <c:ptCount val="3"/>
                      <c:pt idx="0">
                        <c:v>0.24699617774991531</c:v>
                      </c:pt>
                      <c:pt idx="1">
                        <c:v>6.7338445904267269E-2</c:v>
                      </c:pt>
                      <c:pt idx="2">
                        <c:v>0.68566537634581015</c:v>
                      </c:pt>
                    </c:numCache>
                  </c:numRef>
                </c:val>
                <c:extLst xmlns:c15="http://schemas.microsoft.com/office/drawing/2012/chart">
                  <c:ext xmlns:c16="http://schemas.microsoft.com/office/drawing/2014/chart" uri="{C3380CC4-5D6E-409C-BE32-E72D297353CC}">
                    <c16:uniqueId val="{00000004-0D75-4B45-92E7-160B25E766AE}"/>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'package type'!$E$1</c15:sqref>
                        </c15:formulaRef>
                      </c:ext>
                    </c:extLst>
                    <c:strCache>
                      <c:ptCount val="1"/>
                      <c:pt idx="0">
                        <c:v>2018</c:v>
                      </c:pt>
                    </c:strCache>
                  </c:strRef>
                </c:tx>
                <c:spPr>
                  <a:solidFill>
                    <a:schemeClr val="accent4"/>
                  </a:solidFill>
                  <a:ln>
                    <a:noFill/>
                  </a:ln>
                  <a:effectLst/>
                </c:spPr>
                <c:invertIfNegative val="0"/>
                <c:cat>
                  <c:strRef>
                    <c:extLst xmlns:c15="http://schemas.microsoft.com/office/drawing/2012/chart">
                      <c:ext xmlns:c15="http://schemas.microsoft.com/office/drawing/2012/chart" uri="{02D57815-91ED-43cb-92C2-25804820EDAC}">
                        <c15:formulaRef>
                          <c15:sqref>'package type'!$A$2:$A$4</c15:sqref>
                        </c15:formulaRef>
                      </c:ext>
                    </c:extLst>
                    <c:strCache>
                      <c:ptCount val="3"/>
                      <c:pt idx="0">
                        <c:v>Fully Inclusive package</c:v>
                      </c:pt>
                      <c:pt idx="1">
                        <c:v>Package</c:v>
                      </c:pt>
                      <c:pt idx="2">
                        <c:v>Independent</c:v>
                      </c:pt>
                    </c:strCache>
                  </c:strRef>
                </c:cat>
                <c:val>
                  <c:numRef>
                    <c:extLst xmlns:c15="http://schemas.microsoft.com/office/drawing/2012/chart">
                      <c:ext xmlns:c15="http://schemas.microsoft.com/office/drawing/2012/chart" uri="{02D57815-91ED-43cb-92C2-25804820EDAC}">
                        <c15:formulaRef>
                          <c15:sqref>'package type'!$E$2:$E$4</c15:sqref>
                        </c15:formulaRef>
                      </c:ext>
                    </c:extLst>
                    <c:numCache>
                      <c:formatCode>0%</c:formatCode>
                      <c:ptCount val="3"/>
                      <c:pt idx="0">
                        <c:v>0.25568614679589491</c:v>
                      </c:pt>
                      <c:pt idx="1">
                        <c:v>6.1754185924333849E-2</c:v>
                      </c:pt>
                      <c:pt idx="2">
                        <c:v>0.68255966727975415</c:v>
                      </c:pt>
                    </c:numCache>
                  </c:numRef>
                </c:val>
                <c:extLst xmlns:c15="http://schemas.microsoft.com/office/drawing/2012/chart">
                  <c:ext xmlns:c16="http://schemas.microsoft.com/office/drawing/2014/chart" uri="{C3380CC4-5D6E-409C-BE32-E72D297353CC}">
                    <c16:uniqueId val="{00000005-0D75-4B45-92E7-160B25E766AE}"/>
                  </c:ext>
                </c:extLst>
              </c15:ser>
            </c15:filteredBarSeries>
            <c15:filteredBarSeries>
              <c15:ser>
                <c:idx val="5"/>
                <c:order val="5"/>
                <c:tx>
                  <c:strRef>
                    <c:extLst xmlns:c15="http://schemas.microsoft.com/office/drawing/2012/chart">
                      <c:ext xmlns:c15="http://schemas.microsoft.com/office/drawing/2012/chart" uri="{02D57815-91ED-43cb-92C2-25804820EDAC}">
                        <c15:formulaRef>
                          <c15:sqref>'package type'!$G$1</c15:sqref>
                        </c15:formulaRef>
                      </c:ext>
                    </c:extLst>
                    <c:strCache>
                      <c:ptCount val="1"/>
                      <c:pt idx="0">
                        <c:v>2020</c:v>
                      </c:pt>
                    </c:strCache>
                  </c:strRef>
                </c:tx>
                <c:spPr>
                  <a:solidFill>
                    <a:schemeClr val="accent6"/>
                  </a:solidFill>
                  <a:ln>
                    <a:noFill/>
                  </a:ln>
                  <a:effectLst/>
                </c:spPr>
                <c:invertIfNegative val="0"/>
                <c:cat>
                  <c:strRef>
                    <c:extLst xmlns:c15="http://schemas.microsoft.com/office/drawing/2012/chart">
                      <c:ext xmlns:c15="http://schemas.microsoft.com/office/drawing/2012/chart" uri="{02D57815-91ED-43cb-92C2-25804820EDAC}">
                        <c15:formulaRef>
                          <c15:sqref>'package type'!$A$2:$A$4</c15:sqref>
                        </c15:formulaRef>
                      </c:ext>
                    </c:extLst>
                    <c:strCache>
                      <c:ptCount val="3"/>
                      <c:pt idx="0">
                        <c:v>Fully Inclusive package</c:v>
                      </c:pt>
                      <c:pt idx="1">
                        <c:v>Package</c:v>
                      </c:pt>
                      <c:pt idx="2">
                        <c:v>Independent</c:v>
                      </c:pt>
                    </c:strCache>
                  </c:strRef>
                </c:cat>
                <c:val>
                  <c:numRef>
                    <c:extLst xmlns:c15="http://schemas.microsoft.com/office/drawing/2012/chart">
                      <c:ext xmlns:c15="http://schemas.microsoft.com/office/drawing/2012/chart" uri="{02D57815-91ED-43cb-92C2-25804820EDAC}">
                        <c15:formulaRef>
                          <c15:sqref>'package type'!$G$2:$G$4</c15:sqref>
                        </c15:formulaRef>
                      </c:ext>
                    </c:extLst>
                    <c:numCache>
                      <c:formatCode>0%</c:formatCode>
                      <c:ptCount val="3"/>
                      <c:pt idx="0">
                        <c:v>0.19844389584548272</c:v>
                      </c:pt>
                      <c:pt idx="1">
                        <c:v>6.385648015785661E-2</c:v>
                      </c:pt>
                      <c:pt idx="2">
                        <c:v>0.73769962399666877</c:v>
                      </c:pt>
                    </c:numCache>
                  </c:numRef>
                </c:val>
                <c:extLst xmlns:c15="http://schemas.microsoft.com/office/drawing/2012/chart">
                  <c:ext xmlns:c16="http://schemas.microsoft.com/office/drawing/2014/chart" uri="{C3380CC4-5D6E-409C-BE32-E72D297353CC}">
                    <c16:uniqueId val="{00000006-0D75-4B45-92E7-160B25E766AE}"/>
                  </c:ext>
                </c:extLst>
              </c15:ser>
            </c15:filteredBarSeries>
            <c15:filteredBarSeries>
              <c15:ser>
                <c:idx val="6"/>
                <c:order val="6"/>
                <c:tx>
                  <c:strRef>
                    <c:extLst xmlns:c15="http://schemas.microsoft.com/office/drawing/2012/chart">
                      <c:ext xmlns:c15="http://schemas.microsoft.com/office/drawing/2012/chart" uri="{02D57815-91ED-43cb-92C2-25804820EDAC}">
                        <c15:formulaRef>
                          <c15:sqref>'package type'!$H$1</c15:sqref>
                        </c15:formulaRef>
                      </c:ext>
                    </c:extLst>
                    <c:strCache>
                      <c:ptCount val="1"/>
                      <c:pt idx="0">
                        <c:v>2021</c:v>
                      </c:pt>
                    </c:strCache>
                  </c:strRef>
                </c:tx>
                <c:spPr>
                  <a:solidFill>
                    <a:schemeClr val="accent1">
                      <a:lumMod val="60000"/>
                    </a:schemeClr>
                  </a:solidFill>
                  <a:ln>
                    <a:noFill/>
                  </a:ln>
                  <a:effectLst/>
                </c:spPr>
                <c:invertIfNegative val="0"/>
                <c:cat>
                  <c:strRef>
                    <c:extLst xmlns:c15="http://schemas.microsoft.com/office/drawing/2012/chart">
                      <c:ext xmlns:c15="http://schemas.microsoft.com/office/drawing/2012/chart" uri="{02D57815-91ED-43cb-92C2-25804820EDAC}">
                        <c15:formulaRef>
                          <c15:sqref>'package type'!$A$2:$A$4</c15:sqref>
                        </c15:formulaRef>
                      </c:ext>
                    </c:extLst>
                    <c:strCache>
                      <c:ptCount val="3"/>
                      <c:pt idx="0">
                        <c:v>Fully Inclusive package</c:v>
                      </c:pt>
                      <c:pt idx="1">
                        <c:v>Package</c:v>
                      </c:pt>
                      <c:pt idx="2">
                        <c:v>Independent</c:v>
                      </c:pt>
                    </c:strCache>
                  </c:strRef>
                </c:cat>
                <c:val>
                  <c:numRef>
                    <c:extLst xmlns:c15="http://schemas.microsoft.com/office/drawing/2012/chart">
                      <c:ext xmlns:c15="http://schemas.microsoft.com/office/drawing/2012/chart" uri="{02D57815-91ED-43cb-92C2-25804820EDAC}">
                        <c15:formulaRef>
                          <c15:sqref>'package type'!$H$2:$H$4</c15:sqref>
                        </c15:formulaRef>
                      </c:ext>
                    </c:extLst>
                    <c:numCache>
                      <c:formatCode>0%</c:formatCode>
                      <c:ptCount val="3"/>
                      <c:pt idx="0">
                        <c:v>0.20151542729093103</c:v>
                      </c:pt>
                      <c:pt idx="1">
                        <c:v>7.3085818583994044E-2</c:v>
                      </c:pt>
                      <c:pt idx="2">
                        <c:v>0.72539875412508936</c:v>
                      </c:pt>
                    </c:numCache>
                  </c:numRef>
                </c:val>
                <c:extLst xmlns:c15="http://schemas.microsoft.com/office/drawing/2012/chart">
                  <c:ext xmlns:c16="http://schemas.microsoft.com/office/drawing/2014/chart" uri="{C3380CC4-5D6E-409C-BE32-E72D297353CC}">
                    <c16:uniqueId val="{00000007-0D75-4B45-92E7-160B25E766AE}"/>
                  </c:ext>
                </c:extLst>
              </c15:ser>
            </c15:filteredBarSeries>
            <c15:filteredBarSeries>
              <c15:ser>
                <c:idx val="7"/>
                <c:order val="7"/>
                <c:tx>
                  <c:strRef>
                    <c:extLst xmlns:c15="http://schemas.microsoft.com/office/drawing/2012/chart">
                      <c:ext xmlns:c15="http://schemas.microsoft.com/office/drawing/2012/chart" uri="{02D57815-91ED-43cb-92C2-25804820EDAC}">
                        <c15:formulaRef>
                          <c15:sqref>'package type'!$I$1</c15:sqref>
                        </c15:formulaRef>
                      </c:ext>
                    </c:extLst>
                    <c:strCache>
                      <c:ptCount val="1"/>
                      <c:pt idx="0">
                        <c:v>2022</c:v>
                      </c:pt>
                    </c:strCache>
                  </c:strRef>
                </c:tx>
                <c:spPr>
                  <a:solidFill>
                    <a:schemeClr val="accent2">
                      <a:lumMod val="60000"/>
                    </a:schemeClr>
                  </a:solidFill>
                  <a:ln>
                    <a:noFill/>
                  </a:ln>
                  <a:effectLst/>
                </c:spPr>
                <c:invertIfNegative val="0"/>
                <c:cat>
                  <c:strRef>
                    <c:extLst xmlns:c15="http://schemas.microsoft.com/office/drawing/2012/chart">
                      <c:ext xmlns:c15="http://schemas.microsoft.com/office/drawing/2012/chart" uri="{02D57815-91ED-43cb-92C2-25804820EDAC}">
                        <c15:formulaRef>
                          <c15:sqref>'package type'!$A$2:$A$4</c15:sqref>
                        </c15:formulaRef>
                      </c:ext>
                    </c:extLst>
                    <c:strCache>
                      <c:ptCount val="3"/>
                      <c:pt idx="0">
                        <c:v>Fully Inclusive package</c:v>
                      </c:pt>
                      <c:pt idx="1">
                        <c:v>Package</c:v>
                      </c:pt>
                      <c:pt idx="2">
                        <c:v>Independent</c:v>
                      </c:pt>
                    </c:strCache>
                  </c:strRef>
                </c:cat>
                <c:val>
                  <c:numRef>
                    <c:extLst xmlns:c15="http://schemas.microsoft.com/office/drawing/2012/chart">
                      <c:ext xmlns:c15="http://schemas.microsoft.com/office/drawing/2012/chart" uri="{02D57815-91ED-43cb-92C2-25804820EDAC}">
                        <c15:formulaRef>
                          <c15:sqref>'package type'!$I$2:$I$4</c15:sqref>
                        </c15:formulaRef>
                      </c:ext>
                    </c:extLst>
                    <c:numCache>
                      <c:formatCode>0%</c:formatCode>
                      <c:ptCount val="3"/>
                      <c:pt idx="0">
                        <c:v>0.24446337394102954</c:v>
                      </c:pt>
                      <c:pt idx="1">
                        <c:v>5.7532617395363694E-2</c:v>
                      </c:pt>
                      <c:pt idx="2">
                        <c:v>0.69800400866360224</c:v>
                      </c:pt>
                    </c:numCache>
                  </c:numRef>
                </c:val>
                <c:extLst xmlns:c15="http://schemas.microsoft.com/office/drawing/2012/chart">
                  <c:ext xmlns:c16="http://schemas.microsoft.com/office/drawing/2014/chart" uri="{C3380CC4-5D6E-409C-BE32-E72D297353CC}">
                    <c16:uniqueId val="{00000008-0D75-4B45-92E7-160B25E766AE}"/>
                  </c:ext>
                </c:extLst>
              </c15:ser>
            </c15:filteredBarSeries>
          </c:ext>
        </c:extLst>
      </c:barChart>
      <c:catAx>
        <c:axId val="638999519"/>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38999039"/>
        <c:crosses val="autoZero"/>
        <c:auto val="1"/>
        <c:lblAlgn val="ctr"/>
        <c:lblOffset val="100"/>
        <c:noMultiLvlLbl val="0"/>
      </c:catAx>
      <c:valAx>
        <c:axId val="638999039"/>
        <c:scaling>
          <c:orientation val="minMax"/>
        </c:scaling>
        <c:delete val="0"/>
        <c:axPos val="t"/>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3899951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bg1">
          <a:alpha val="97000"/>
        </a:schemeClr>
      </a:solidFill>
      <a:round/>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ZA" sz="1400"/>
              <a:t>Nights</a:t>
            </a:r>
            <a:r>
              <a:rPr lang="en-ZA" sz="1400" baseline="0"/>
              <a:t> Spend by Province</a:t>
            </a:r>
            <a:endParaRPr lang="en-ZA" sz="140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ZA"/>
        </a:p>
      </c:txPr>
    </c:title>
    <c:autoTitleDeleted val="0"/>
    <c:plotArea>
      <c:layout/>
      <c:barChart>
        <c:barDir val="bar"/>
        <c:grouping val="clustered"/>
        <c:varyColors val="0"/>
        <c:ser>
          <c:idx val="4"/>
          <c:order val="4"/>
          <c:tx>
            <c:strRef>
              <c:f>'province visited'!$F$33</c:f>
              <c:strCache>
                <c:ptCount val="1"/>
                <c:pt idx="0">
                  <c:v>2019</c:v>
                </c:pt>
              </c:strCache>
            </c:strRef>
          </c:tx>
          <c:spPr>
            <a:solidFill>
              <a:srgbClr val="FFC000"/>
            </a:solidFill>
            <a:ln>
              <a:noFill/>
            </a:ln>
            <a:effectLst/>
          </c:spPr>
          <c:invertIfNegative val="0"/>
          <c:cat>
            <c:strRef>
              <c:f>'province visited'!$A$35:$A$43</c:f>
              <c:strCache>
                <c:ptCount val="9"/>
                <c:pt idx="0">
                  <c:v>Western Cape</c:v>
                </c:pt>
                <c:pt idx="1">
                  <c:v>Gauteng</c:v>
                </c:pt>
                <c:pt idx="2">
                  <c:v>Eastern Cape</c:v>
                </c:pt>
                <c:pt idx="3">
                  <c:v>Mpumalanga</c:v>
                </c:pt>
                <c:pt idx="4">
                  <c:v>Kwa-Zulu Natal</c:v>
                </c:pt>
                <c:pt idx="5">
                  <c:v>Limpopo</c:v>
                </c:pt>
                <c:pt idx="6">
                  <c:v>Free State</c:v>
                </c:pt>
                <c:pt idx="7">
                  <c:v>North West</c:v>
                </c:pt>
                <c:pt idx="8">
                  <c:v>Northern Cape</c:v>
                </c:pt>
              </c:strCache>
              <c:extLst/>
            </c:strRef>
          </c:cat>
          <c:val>
            <c:numRef>
              <c:f>'province visited'!$F$35:$F$43</c:f>
              <c:numCache>
                <c:formatCode>General</c:formatCode>
                <c:ptCount val="9"/>
                <c:pt idx="0">
                  <c:v>11562068.801220331</c:v>
                </c:pt>
                <c:pt idx="1">
                  <c:v>2196854.5938990074</c:v>
                </c:pt>
                <c:pt idx="2">
                  <c:v>1496663.2480865768</c:v>
                </c:pt>
                <c:pt idx="3">
                  <c:v>1180891.5246244045</c:v>
                </c:pt>
                <c:pt idx="4">
                  <c:v>1324548.8486575561</c:v>
                </c:pt>
                <c:pt idx="5">
                  <c:v>701305.54632084526</c:v>
                </c:pt>
                <c:pt idx="6">
                  <c:v>266574.63638102985</c:v>
                </c:pt>
                <c:pt idx="7">
                  <c:v>205019.14976612985</c:v>
                </c:pt>
                <c:pt idx="8">
                  <c:v>118235.72073549993</c:v>
                </c:pt>
              </c:numCache>
              <c:extLst/>
            </c:numRef>
          </c:val>
          <c:extLst>
            <c:ext xmlns:c16="http://schemas.microsoft.com/office/drawing/2014/chart" uri="{C3380CC4-5D6E-409C-BE32-E72D297353CC}">
              <c16:uniqueId val="{00000000-DE3D-440A-8DD2-E73B2F61F994}"/>
            </c:ext>
          </c:extLst>
        </c:ser>
        <c:ser>
          <c:idx val="8"/>
          <c:order val="8"/>
          <c:tx>
            <c:strRef>
              <c:f>'province visited'!$J$33</c:f>
              <c:strCache>
                <c:ptCount val="1"/>
                <c:pt idx="0">
                  <c:v>2023</c:v>
                </c:pt>
              </c:strCache>
            </c:strRef>
          </c:tx>
          <c:spPr>
            <a:solidFill>
              <a:srgbClr val="002060"/>
            </a:solidFill>
            <a:ln>
              <a:noFill/>
            </a:ln>
            <a:effectLst/>
          </c:spPr>
          <c:invertIfNegative val="0"/>
          <c:cat>
            <c:strRef>
              <c:f>'province visited'!$A$35:$A$43</c:f>
              <c:strCache>
                <c:ptCount val="9"/>
                <c:pt idx="0">
                  <c:v>Western Cape</c:v>
                </c:pt>
                <c:pt idx="1">
                  <c:v>Gauteng</c:v>
                </c:pt>
                <c:pt idx="2">
                  <c:v>Eastern Cape</c:v>
                </c:pt>
                <c:pt idx="3">
                  <c:v>Mpumalanga</c:v>
                </c:pt>
                <c:pt idx="4">
                  <c:v>Kwa-Zulu Natal</c:v>
                </c:pt>
                <c:pt idx="5">
                  <c:v>Limpopo</c:v>
                </c:pt>
                <c:pt idx="6">
                  <c:v>Free State</c:v>
                </c:pt>
                <c:pt idx="7">
                  <c:v>North West</c:v>
                </c:pt>
                <c:pt idx="8">
                  <c:v>Northern Cape</c:v>
                </c:pt>
              </c:strCache>
              <c:extLst/>
            </c:strRef>
          </c:cat>
          <c:val>
            <c:numRef>
              <c:f>'province visited'!$J$35:$J$43</c:f>
              <c:numCache>
                <c:formatCode>General</c:formatCode>
                <c:ptCount val="9"/>
                <c:pt idx="0">
                  <c:v>8461851.9599999245</c:v>
                </c:pt>
                <c:pt idx="1">
                  <c:v>1365019.3339999984</c:v>
                </c:pt>
                <c:pt idx="2">
                  <c:v>969726.80499999807</c:v>
                </c:pt>
                <c:pt idx="3">
                  <c:v>884966.29699999595</c:v>
                </c:pt>
                <c:pt idx="4">
                  <c:v>878442.06600000034</c:v>
                </c:pt>
                <c:pt idx="5">
                  <c:v>586330.88100000203</c:v>
                </c:pt>
                <c:pt idx="6">
                  <c:v>277021.29500000004</c:v>
                </c:pt>
                <c:pt idx="7">
                  <c:v>168441.64399999983</c:v>
                </c:pt>
                <c:pt idx="8">
                  <c:v>61972.203999999954</c:v>
                </c:pt>
              </c:numCache>
              <c:extLst/>
            </c:numRef>
          </c:val>
          <c:extLst>
            <c:ext xmlns:c16="http://schemas.microsoft.com/office/drawing/2014/chart" uri="{C3380CC4-5D6E-409C-BE32-E72D297353CC}">
              <c16:uniqueId val="{00000001-DE3D-440A-8DD2-E73B2F61F994}"/>
            </c:ext>
          </c:extLst>
        </c:ser>
        <c:dLbls>
          <c:showLegendKey val="0"/>
          <c:showVal val="0"/>
          <c:showCatName val="0"/>
          <c:showSerName val="0"/>
          <c:showPercent val="0"/>
          <c:showBubbleSize val="0"/>
        </c:dLbls>
        <c:gapWidth val="150"/>
        <c:axId val="2120430367"/>
        <c:axId val="2120414527"/>
        <c:extLst>
          <c:ext xmlns:c15="http://schemas.microsoft.com/office/drawing/2012/chart" uri="{02D57815-91ED-43cb-92C2-25804820EDAC}">
            <c15:filteredBarSeries>
              <c15:ser>
                <c:idx val="0"/>
                <c:order val="0"/>
                <c:tx>
                  <c:strRef>
                    <c:extLst>
                      <c:ext uri="{02D57815-91ED-43cb-92C2-25804820EDAC}">
                        <c15:formulaRef>
                          <c15:sqref>'province visited'!$B$33</c15:sqref>
                        </c15:formulaRef>
                      </c:ext>
                    </c:extLst>
                    <c:strCache>
                      <c:ptCount val="1"/>
                      <c:pt idx="0">
                        <c:v>2015</c:v>
                      </c:pt>
                    </c:strCache>
                  </c:strRef>
                </c:tx>
                <c:spPr>
                  <a:solidFill>
                    <a:schemeClr val="accent1"/>
                  </a:solidFill>
                  <a:ln>
                    <a:noFill/>
                  </a:ln>
                  <a:effectLst/>
                </c:spPr>
                <c:invertIfNegative val="0"/>
                <c:cat>
                  <c:strRef>
                    <c:extLst>
                      <c:ext uri="{02D57815-91ED-43cb-92C2-25804820EDAC}">
                        <c15:formulaRef>
                          <c15:sqref>'province visited'!$A$35:$A$43</c15:sqref>
                        </c15:formulaRef>
                      </c:ext>
                    </c:extLst>
                    <c:strCache>
                      <c:ptCount val="9"/>
                      <c:pt idx="0">
                        <c:v>Western Cape</c:v>
                      </c:pt>
                      <c:pt idx="1">
                        <c:v>Gauteng</c:v>
                      </c:pt>
                      <c:pt idx="2">
                        <c:v>Eastern Cape</c:v>
                      </c:pt>
                      <c:pt idx="3">
                        <c:v>Mpumalanga</c:v>
                      </c:pt>
                      <c:pt idx="4">
                        <c:v>Kwa-Zulu Natal</c:v>
                      </c:pt>
                      <c:pt idx="5">
                        <c:v>Limpopo</c:v>
                      </c:pt>
                      <c:pt idx="6">
                        <c:v>Free State</c:v>
                      </c:pt>
                      <c:pt idx="7">
                        <c:v>North West</c:v>
                      </c:pt>
                      <c:pt idx="8">
                        <c:v>Northern Cape</c:v>
                      </c:pt>
                    </c:strCache>
                  </c:strRef>
                </c:cat>
                <c:val>
                  <c:numRef>
                    <c:extLst>
                      <c:ext uri="{02D57815-91ED-43cb-92C2-25804820EDAC}">
                        <c15:formulaRef>
                          <c15:sqref>'province visited'!$B$35:$B$43</c15:sqref>
                        </c15:formulaRef>
                      </c:ext>
                    </c:extLst>
                    <c:numCache>
                      <c:formatCode>General</c:formatCode>
                      <c:ptCount val="9"/>
                      <c:pt idx="0">
                        <c:v>6243868.6553196041</c:v>
                      </c:pt>
                      <c:pt idx="1">
                        <c:v>1365161.0391577117</c:v>
                      </c:pt>
                      <c:pt idx="2">
                        <c:v>1005805.016495514</c:v>
                      </c:pt>
                      <c:pt idx="3">
                        <c:v>548589.78086782247</c:v>
                      </c:pt>
                      <c:pt idx="4">
                        <c:v>859064.05447471223</c:v>
                      </c:pt>
                      <c:pt idx="5">
                        <c:v>321992.37145529292</c:v>
                      </c:pt>
                      <c:pt idx="6">
                        <c:v>153195.43217639299</c:v>
                      </c:pt>
                      <c:pt idx="7">
                        <c:v>153112.89394318592</c:v>
                      </c:pt>
                      <c:pt idx="8">
                        <c:v>95482.257827999987</c:v>
                      </c:pt>
                    </c:numCache>
                  </c:numRef>
                </c:val>
                <c:extLst>
                  <c:ext xmlns:c16="http://schemas.microsoft.com/office/drawing/2014/chart" uri="{C3380CC4-5D6E-409C-BE32-E72D297353CC}">
                    <c16:uniqueId val="{00000002-DE3D-440A-8DD2-E73B2F61F994}"/>
                  </c:ext>
                </c:extLst>
              </c15:ser>
            </c15:filteredBarSeries>
            <c15:filteredBarSeries>
              <c15:ser>
                <c:idx val="1"/>
                <c:order val="1"/>
                <c:tx>
                  <c:strRef>
                    <c:extLst xmlns:c15="http://schemas.microsoft.com/office/drawing/2012/chart">
                      <c:ext xmlns:c15="http://schemas.microsoft.com/office/drawing/2012/chart" uri="{02D57815-91ED-43cb-92C2-25804820EDAC}">
                        <c15:formulaRef>
                          <c15:sqref>'province visited'!$C$33</c15:sqref>
                        </c15:formulaRef>
                      </c:ext>
                    </c:extLst>
                    <c:strCache>
                      <c:ptCount val="1"/>
                      <c:pt idx="0">
                        <c:v>2016</c:v>
                      </c:pt>
                    </c:strCache>
                  </c:strRef>
                </c:tx>
                <c:spPr>
                  <a:solidFill>
                    <a:schemeClr val="accent2"/>
                  </a:solidFill>
                  <a:ln>
                    <a:noFill/>
                  </a:ln>
                  <a:effectLst/>
                </c:spPr>
                <c:invertIfNegative val="0"/>
                <c:cat>
                  <c:strRef>
                    <c:extLst xmlns:c15="http://schemas.microsoft.com/office/drawing/2012/chart">
                      <c:ext xmlns:c15="http://schemas.microsoft.com/office/drawing/2012/chart" uri="{02D57815-91ED-43cb-92C2-25804820EDAC}">
                        <c15:formulaRef>
                          <c15:sqref>'province visited'!$A$35:$A$43</c15:sqref>
                        </c15:formulaRef>
                      </c:ext>
                    </c:extLst>
                    <c:strCache>
                      <c:ptCount val="9"/>
                      <c:pt idx="0">
                        <c:v>Western Cape</c:v>
                      </c:pt>
                      <c:pt idx="1">
                        <c:v>Gauteng</c:v>
                      </c:pt>
                      <c:pt idx="2">
                        <c:v>Eastern Cape</c:v>
                      </c:pt>
                      <c:pt idx="3">
                        <c:v>Mpumalanga</c:v>
                      </c:pt>
                      <c:pt idx="4">
                        <c:v>Kwa-Zulu Natal</c:v>
                      </c:pt>
                      <c:pt idx="5">
                        <c:v>Limpopo</c:v>
                      </c:pt>
                      <c:pt idx="6">
                        <c:v>Free State</c:v>
                      </c:pt>
                      <c:pt idx="7">
                        <c:v>North West</c:v>
                      </c:pt>
                      <c:pt idx="8">
                        <c:v>Northern Cape</c:v>
                      </c:pt>
                    </c:strCache>
                  </c:strRef>
                </c:cat>
                <c:val>
                  <c:numRef>
                    <c:extLst xmlns:c15="http://schemas.microsoft.com/office/drawing/2012/chart">
                      <c:ext xmlns:c15="http://schemas.microsoft.com/office/drawing/2012/chart" uri="{02D57815-91ED-43cb-92C2-25804820EDAC}">
                        <c15:formulaRef>
                          <c15:sqref>'province visited'!$C$35:$C$43</c15:sqref>
                        </c15:formulaRef>
                      </c:ext>
                    </c:extLst>
                    <c:numCache>
                      <c:formatCode>General</c:formatCode>
                      <c:ptCount val="9"/>
                      <c:pt idx="0">
                        <c:v>5847378.2391789323</c:v>
                      </c:pt>
                      <c:pt idx="1">
                        <c:v>1028669.4226688606</c:v>
                      </c:pt>
                      <c:pt idx="2">
                        <c:v>990371.43154692405</c:v>
                      </c:pt>
                      <c:pt idx="3">
                        <c:v>548666.90912447532</c:v>
                      </c:pt>
                      <c:pt idx="4">
                        <c:v>659716.91770962195</c:v>
                      </c:pt>
                      <c:pt idx="5">
                        <c:v>313897.12582682684</c:v>
                      </c:pt>
                      <c:pt idx="6">
                        <c:v>87642.895967645949</c:v>
                      </c:pt>
                      <c:pt idx="7">
                        <c:v>98894.362453930051</c:v>
                      </c:pt>
                      <c:pt idx="8">
                        <c:v>76631.343237911991</c:v>
                      </c:pt>
                    </c:numCache>
                  </c:numRef>
                </c:val>
                <c:extLst xmlns:c15="http://schemas.microsoft.com/office/drawing/2012/chart">
                  <c:ext xmlns:c16="http://schemas.microsoft.com/office/drawing/2014/chart" uri="{C3380CC4-5D6E-409C-BE32-E72D297353CC}">
                    <c16:uniqueId val="{00000003-DE3D-440A-8DD2-E73B2F61F994}"/>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'province visited'!$D$33</c15:sqref>
                        </c15:formulaRef>
                      </c:ext>
                    </c:extLst>
                    <c:strCache>
                      <c:ptCount val="1"/>
                      <c:pt idx="0">
                        <c:v>2017</c:v>
                      </c:pt>
                    </c:strCache>
                  </c:strRef>
                </c:tx>
                <c:spPr>
                  <a:solidFill>
                    <a:schemeClr val="accent3"/>
                  </a:solidFill>
                  <a:ln>
                    <a:noFill/>
                  </a:ln>
                  <a:effectLst/>
                </c:spPr>
                <c:invertIfNegative val="0"/>
                <c:cat>
                  <c:strRef>
                    <c:extLst xmlns:c15="http://schemas.microsoft.com/office/drawing/2012/chart">
                      <c:ext xmlns:c15="http://schemas.microsoft.com/office/drawing/2012/chart" uri="{02D57815-91ED-43cb-92C2-25804820EDAC}">
                        <c15:formulaRef>
                          <c15:sqref>'province visited'!$A$35:$A$43</c15:sqref>
                        </c15:formulaRef>
                      </c:ext>
                    </c:extLst>
                    <c:strCache>
                      <c:ptCount val="9"/>
                      <c:pt idx="0">
                        <c:v>Western Cape</c:v>
                      </c:pt>
                      <c:pt idx="1">
                        <c:v>Gauteng</c:v>
                      </c:pt>
                      <c:pt idx="2">
                        <c:v>Eastern Cape</c:v>
                      </c:pt>
                      <c:pt idx="3">
                        <c:v>Mpumalanga</c:v>
                      </c:pt>
                      <c:pt idx="4">
                        <c:v>Kwa-Zulu Natal</c:v>
                      </c:pt>
                      <c:pt idx="5">
                        <c:v>Limpopo</c:v>
                      </c:pt>
                      <c:pt idx="6">
                        <c:v>Free State</c:v>
                      </c:pt>
                      <c:pt idx="7">
                        <c:v>North West</c:v>
                      </c:pt>
                      <c:pt idx="8">
                        <c:v>Northern Cape</c:v>
                      </c:pt>
                    </c:strCache>
                  </c:strRef>
                </c:cat>
                <c:val>
                  <c:numRef>
                    <c:extLst xmlns:c15="http://schemas.microsoft.com/office/drawing/2012/chart">
                      <c:ext xmlns:c15="http://schemas.microsoft.com/office/drawing/2012/chart" uri="{02D57815-91ED-43cb-92C2-25804820EDAC}">
                        <c15:formulaRef>
                          <c15:sqref>'province visited'!$D$35:$D$43</c15:sqref>
                        </c15:formulaRef>
                      </c:ext>
                    </c:extLst>
                    <c:numCache>
                      <c:formatCode>General</c:formatCode>
                      <c:ptCount val="9"/>
                      <c:pt idx="0">
                        <c:v>9237410.4021069333</c:v>
                      </c:pt>
                      <c:pt idx="1">
                        <c:v>2097430.4778592461</c:v>
                      </c:pt>
                      <c:pt idx="2">
                        <c:v>1227262.1058999642</c:v>
                      </c:pt>
                      <c:pt idx="3">
                        <c:v>814579.34342571138</c:v>
                      </c:pt>
                      <c:pt idx="4">
                        <c:v>1032609.092968893</c:v>
                      </c:pt>
                      <c:pt idx="5">
                        <c:v>471170.99876203004</c:v>
                      </c:pt>
                      <c:pt idx="6">
                        <c:v>174548.08159506982</c:v>
                      </c:pt>
                      <c:pt idx="7">
                        <c:v>173507.99279826591</c:v>
                      </c:pt>
                      <c:pt idx="8">
                        <c:v>111644.46209753994</c:v>
                      </c:pt>
                    </c:numCache>
                  </c:numRef>
                </c:val>
                <c:extLst xmlns:c15="http://schemas.microsoft.com/office/drawing/2012/chart">
                  <c:ext xmlns:c16="http://schemas.microsoft.com/office/drawing/2014/chart" uri="{C3380CC4-5D6E-409C-BE32-E72D297353CC}">
                    <c16:uniqueId val="{00000004-DE3D-440A-8DD2-E73B2F61F994}"/>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'province visited'!$E$33</c15:sqref>
                        </c15:formulaRef>
                      </c:ext>
                    </c:extLst>
                    <c:strCache>
                      <c:ptCount val="1"/>
                      <c:pt idx="0">
                        <c:v>2018</c:v>
                      </c:pt>
                    </c:strCache>
                  </c:strRef>
                </c:tx>
                <c:spPr>
                  <a:solidFill>
                    <a:schemeClr val="accent4"/>
                  </a:solidFill>
                  <a:ln>
                    <a:noFill/>
                  </a:ln>
                  <a:effectLst/>
                </c:spPr>
                <c:invertIfNegative val="0"/>
                <c:cat>
                  <c:strRef>
                    <c:extLst xmlns:c15="http://schemas.microsoft.com/office/drawing/2012/chart">
                      <c:ext xmlns:c15="http://schemas.microsoft.com/office/drawing/2012/chart" uri="{02D57815-91ED-43cb-92C2-25804820EDAC}">
                        <c15:formulaRef>
                          <c15:sqref>'province visited'!$A$35:$A$43</c15:sqref>
                        </c15:formulaRef>
                      </c:ext>
                    </c:extLst>
                    <c:strCache>
                      <c:ptCount val="9"/>
                      <c:pt idx="0">
                        <c:v>Western Cape</c:v>
                      </c:pt>
                      <c:pt idx="1">
                        <c:v>Gauteng</c:v>
                      </c:pt>
                      <c:pt idx="2">
                        <c:v>Eastern Cape</c:v>
                      </c:pt>
                      <c:pt idx="3">
                        <c:v>Mpumalanga</c:v>
                      </c:pt>
                      <c:pt idx="4">
                        <c:v>Kwa-Zulu Natal</c:v>
                      </c:pt>
                      <c:pt idx="5">
                        <c:v>Limpopo</c:v>
                      </c:pt>
                      <c:pt idx="6">
                        <c:v>Free State</c:v>
                      </c:pt>
                      <c:pt idx="7">
                        <c:v>North West</c:v>
                      </c:pt>
                      <c:pt idx="8">
                        <c:v>Northern Cape</c:v>
                      </c:pt>
                    </c:strCache>
                  </c:strRef>
                </c:cat>
                <c:val>
                  <c:numRef>
                    <c:extLst xmlns:c15="http://schemas.microsoft.com/office/drawing/2012/chart">
                      <c:ext xmlns:c15="http://schemas.microsoft.com/office/drawing/2012/chart" uri="{02D57815-91ED-43cb-92C2-25804820EDAC}">
                        <c15:formulaRef>
                          <c15:sqref>'province visited'!$E$35:$E$43</c15:sqref>
                        </c15:formulaRef>
                      </c:ext>
                    </c:extLst>
                    <c:numCache>
                      <c:formatCode>General</c:formatCode>
                      <c:ptCount val="9"/>
                      <c:pt idx="0">
                        <c:v>10212814.528646762</c:v>
                      </c:pt>
                      <c:pt idx="1">
                        <c:v>2689493.7458972819</c:v>
                      </c:pt>
                      <c:pt idx="2">
                        <c:v>1806997.490869246</c:v>
                      </c:pt>
                      <c:pt idx="3">
                        <c:v>1163270.4955890183</c:v>
                      </c:pt>
                      <c:pt idx="4">
                        <c:v>1372909.191228701</c:v>
                      </c:pt>
                      <c:pt idx="5">
                        <c:v>663771.99592142727</c:v>
                      </c:pt>
                      <c:pt idx="6">
                        <c:v>204986.66918275008</c:v>
                      </c:pt>
                      <c:pt idx="7">
                        <c:v>163941.06549157007</c:v>
                      </c:pt>
                      <c:pt idx="8">
                        <c:v>139015.92302568996</c:v>
                      </c:pt>
                    </c:numCache>
                  </c:numRef>
                </c:val>
                <c:extLst xmlns:c15="http://schemas.microsoft.com/office/drawing/2012/chart">
                  <c:ext xmlns:c16="http://schemas.microsoft.com/office/drawing/2014/chart" uri="{C3380CC4-5D6E-409C-BE32-E72D297353CC}">
                    <c16:uniqueId val="{00000005-DE3D-440A-8DD2-E73B2F61F994}"/>
                  </c:ext>
                </c:extLst>
              </c15:ser>
            </c15:filteredBarSeries>
            <c15:filteredBarSeries>
              <c15:ser>
                <c:idx val="5"/>
                <c:order val="5"/>
                <c:tx>
                  <c:strRef>
                    <c:extLst xmlns:c15="http://schemas.microsoft.com/office/drawing/2012/chart">
                      <c:ext xmlns:c15="http://schemas.microsoft.com/office/drawing/2012/chart" uri="{02D57815-91ED-43cb-92C2-25804820EDAC}">
                        <c15:formulaRef>
                          <c15:sqref>'province visited'!$G$33</c15:sqref>
                        </c15:formulaRef>
                      </c:ext>
                    </c:extLst>
                    <c:strCache>
                      <c:ptCount val="1"/>
                      <c:pt idx="0">
                        <c:v>2020</c:v>
                      </c:pt>
                    </c:strCache>
                  </c:strRef>
                </c:tx>
                <c:spPr>
                  <a:solidFill>
                    <a:schemeClr val="accent6"/>
                  </a:solidFill>
                  <a:ln>
                    <a:noFill/>
                  </a:ln>
                  <a:effectLst/>
                </c:spPr>
                <c:invertIfNegative val="0"/>
                <c:cat>
                  <c:strRef>
                    <c:extLst xmlns:c15="http://schemas.microsoft.com/office/drawing/2012/chart">
                      <c:ext xmlns:c15="http://schemas.microsoft.com/office/drawing/2012/chart" uri="{02D57815-91ED-43cb-92C2-25804820EDAC}">
                        <c15:formulaRef>
                          <c15:sqref>'province visited'!$A$35:$A$43</c15:sqref>
                        </c15:formulaRef>
                      </c:ext>
                    </c:extLst>
                    <c:strCache>
                      <c:ptCount val="9"/>
                      <c:pt idx="0">
                        <c:v>Western Cape</c:v>
                      </c:pt>
                      <c:pt idx="1">
                        <c:v>Gauteng</c:v>
                      </c:pt>
                      <c:pt idx="2">
                        <c:v>Eastern Cape</c:v>
                      </c:pt>
                      <c:pt idx="3">
                        <c:v>Mpumalanga</c:v>
                      </c:pt>
                      <c:pt idx="4">
                        <c:v>Kwa-Zulu Natal</c:v>
                      </c:pt>
                      <c:pt idx="5">
                        <c:v>Limpopo</c:v>
                      </c:pt>
                      <c:pt idx="6">
                        <c:v>Free State</c:v>
                      </c:pt>
                      <c:pt idx="7">
                        <c:v>North West</c:v>
                      </c:pt>
                      <c:pt idx="8">
                        <c:v>Northern Cape</c:v>
                      </c:pt>
                    </c:strCache>
                  </c:strRef>
                </c:cat>
                <c:val>
                  <c:numRef>
                    <c:extLst xmlns:c15="http://schemas.microsoft.com/office/drawing/2012/chart">
                      <c:ext xmlns:c15="http://schemas.microsoft.com/office/drawing/2012/chart" uri="{02D57815-91ED-43cb-92C2-25804820EDAC}">
                        <c15:formulaRef>
                          <c15:sqref>'province visited'!$G$35:$G$43</c15:sqref>
                        </c15:formulaRef>
                      </c:ext>
                    </c:extLst>
                    <c:numCache>
                      <c:formatCode>General</c:formatCode>
                      <c:ptCount val="9"/>
                      <c:pt idx="0">
                        <c:v>2462113.6851613815</c:v>
                      </c:pt>
                      <c:pt idx="1">
                        <c:v>596113.64396291284</c:v>
                      </c:pt>
                      <c:pt idx="2">
                        <c:v>434356.47234305425</c:v>
                      </c:pt>
                      <c:pt idx="3">
                        <c:v>247881.5129396386</c:v>
                      </c:pt>
                      <c:pt idx="4">
                        <c:v>302786.93512555596</c:v>
                      </c:pt>
                      <c:pt idx="5">
                        <c:v>138151.05422094202</c:v>
                      </c:pt>
                      <c:pt idx="6">
                        <c:v>51428.049939841963</c:v>
                      </c:pt>
                      <c:pt idx="7">
                        <c:v>48742.301878426988</c:v>
                      </c:pt>
                      <c:pt idx="8">
                        <c:v>37729.084889004007</c:v>
                      </c:pt>
                    </c:numCache>
                  </c:numRef>
                </c:val>
                <c:extLst xmlns:c15="http://schemas.microsoft.com/office/drawing/2012/chart">
                  <c:ext xmlns:c16="http://schemas.microsoft.com/office/drawing/2014/chart" uri="{C3380CC4-5D6E-409C-BE32-E72D297353CC}">
                    <c16:uniqueId val="{00000006-DE3D-440A-8DD2-E73B2F61F994}"/>
                  </c:ext>
                </c:extLst>
              </c15:ser>
            </c15:filteredBarSeries>
            <c15:filteredBarSeries>
              <c15:ser>
                <c:idx val="6"/>
                <c:order val="6"/>
                <c:tx>
                  <c:strRef>
                    <c:extLst xmlns:c15="http://schemas.microsoft.com/office/drawing/2012/chart">
                      <c:ext xmlns:c15="http://schemas.microsoft.com/office/drawing/2012/chart" uri="{02D57815-91ED-43cb-92C2-25804820EDAC}">
                        <c15:formulaRef>
                          <c15:sqref>'province visited'!$H$33</c15:sqref>
                        </c15:formulaRef>
                      </c:ext>
                    </c:extLst>
                    <c:strCache>
                      <c:ptCount val="1"/>
                      <c:pt idx="0">
                        <c:v>2021</c:v>
                      </c:pt>
                    </c:strCache>
                  </c:strRef>
                </c:tx>
                <c:spPr>
                  <a:solidFill>
                    <a:schemeClr val="accent1">
                      <a:lumMod val="60000"/>
                    </a:schemeClr>
                  </a:solidFill>
                  <a:ln>
                    <a:noFill/>
                  </a:ln>
                  <a:effectLst/>
                </c:spPr>
                <c:invertIfNegative val="0"/>
                <c:cat>
                  <c:strRef>
                    <c:extLst xmlns:c15="http://schemas.microsoft.com/office/drawing/2012/chart">
                      <c:ext xmlns:c15="http://schemas.microsoft.com/office/drawing/2012/chart" uri="{02D57815-91ED-43cb-92C2-25804820EDAC}">
                        <c15:formulaRef>
                          <c15:sqref>'province visited'!$A$35:$A$43</c15:sqref>
                        </c15:formulaRef>
                      </c:ext>
                    </c:extLst>
                    <c:strCache>
                      <c:ptCount val="9"/>
                      <c:pt idx="0">
                        <c:v>Western Cape</c:v>
                      </c:pt>
                      <c:pt idx="1">
                        <c:v>Gauteng</c:v>
                      </c:pt>
                      <c:pt idx="2">
                        <c:v>Eastern Cape</c:v>
                      </c:pt>
                      <c:pt idx="3">
                        <c:v>Mpumalanga</c:v>
                      </c:pt>
                      <c:pt idx="4">
                        <c:v>Kwa-Zulu Natal</c:v>
                      </c:pt>
                      <c:pt idx="5">
                        <c:v>Limpopo</c:v>
                      </c:pt>
                      <c:pt idx="6">
                        <c:v>Free State</c:v>
                      </c:pt>
                      <c:pt idx="7">
                        <c:v>North West</c:v>
                      </c:pt>
                      <c:pt idx="8">
                        <c:v>Northern Cape</c:v>
                      </c:pt>
                    </c:strCache>
                  </c:strRef>
                </c:cat>
                <c:val>
                  <c:numRef>
                    <c:extLst xmlns:c15="http://schemas.microsoft.com/office/drawing/2012/chart">
                      <c:ext xmlns:c15="http://schemas.microsoft.com/office/drawing/2012/chart" uri="{02D57815-91ED-43cb-92C2-25804820EDAC}">
                        <c15:formulaRef>
                          <c15:sqref>'province visited'!$H$35:$H$43</c15:sqref>
                        </c15:formulaRef>
                      </c:ext>
                    </c:extLst>
                    <c:numCache>
                      <c:formatCode>General</c:formatCode>
                      <c:ptCount val="9"/>
                      <c:pt idx="0">
                        <c:v>2040863.4704012792</c:v>
                      </c:pt>
                      <c:pt idx="1">
                        <c:v>606826.11882936663</c:v>
                      </c:pt>
                      <c:pt idx="2">
                        <c:v>259167.01639548023</c:v>
                      </c:pt>
                      <c:pt idx="3">
                        <c:v>170246.62503233826</c:v>
                      </c:pt>
                      <c:pt idx="4">
                        <c:v>232518.65329408061</c:v>
                      </c:pt>
                      <c:pt idx="5">
                        <c:v>125263.64954667111</c:v>
                      </c:pt>
                      <c:pt idx="6">
                        <c:v>142396.03124630009</c:v>
                      </c:pt>
                      <c:pt idx="7">
                        <c:v>46916.479279836065</c:v>
                      </c:pt>
                      <c:pt idx="8">
                        <c:v>20696.92064101802</c:v>
                      </c:pt>
                    </c:numCache>
                  </c:numRef>
                </c:val>
                <c:extLst xmlns:c15="http://schemas.microsoft.com/office/drawing/2012/chart">
                  <c:ext xmlns:c16="http://schemas.microsoft.com/office/drawing/2014/chart" uri="{C3380CC4-5D6E-409C-BE32-E72D297353CC}">
                    <c16:uniqueId val="{00000007-DE3D-440A-8DD2-E73B2F61F994}"/>
                  </c:ext>
                </c:extLst>
              </c15:ser>
            </c15:filteredBarSeries>
            <c15:filteredBarSeries>
              <c15:ser>
                <c:idx val="7"/>
                <c:order val="7"/>
                <c:tx>
                  <c:strRef>
                    <c:extLst xmlns:c15="http://schemas.microsoft.com/office/drawing/2012/chart">
                      <c:ext xmlns:c15="http://schemas.microsoft.com/office/drawing/2012/chart" uri="{02D57815-91ED-43cb-92C2-25804820EDAC}">
                        <c15:formulaRef>
                          <c15:sqref>'province visited'!$I$33</c15:sqref>
                        </c15:formulaRef>
                      </c:ext>
                    </c:extLst>
                    <c:strCache>
                      <c:ptCount val="1"/>
                      <c:pt idx="0">
                        <c:v>2022</c:v>
                      </c:pt>
                    </c:strCache>
                  </c:strRef>
                </c:tx>
                <c:spPr>
                  <a:solidFill>
                    <a:schemeClr val="accent2">
                      <a:lumMod val="60000"/>
                    </a:schemeClr>
                  </a:solidFill>
                  <a:ln>
                    <a:noFill/>
                  </a:ln>
                  <a:effectLst/>
                </c:spPr>
                <c:invertIfNegative val="0"/>
                <c:cat>
                  <c:strRef>
                    <c:extLst xmlns:c15="http://schemas.microsoft.com/office/drawing/2012/chart">
                      <c:ext xmlns:c15="http://schemas.microsoft.com/office/drawing/2012/chart" uri="{02D57815-91ED-43cb-92C2-25804820EDAC}">
                        <c15:formulaRef>
                          <c15:sqref>'province visited'!$A$35:$A$43</c15:sqref>
                        </c15:formulaRef>
                      </c:ext>
                    </c:extLst>
                    <c:strCache>
                      <c:ptCount val="9"/>
                      <c:pt idx="0">
                        <c:v>Western Cape</c:v>
                      </c:pt>
                      <c:pt idx="1">
                        <c:v>Gauteng</c:v>
                      </c:pt>
                      <c:pt idx="2">
                        <c:v>Eastern Cape</c:v>
                      </c:pt>
                      <c:pt idx="3">
                        <c:v>Mpumalanga</c:v>
                      </c:pt>
                      <c:pt idx="4">
                        <c:v>Kwa-Zulu Natal</c:v>
                      </c:pt>
                      <c:pt idx="5">
                        <c:v>Limpopo</c:v>
                      </c:pt>
                      <c:pt idx="6">
                        <c:v>Free State</c:v>
                      </c:pt>
                      <c:pt idx="7">
                        <c:v>North West</c:v>
                      </c:pt>
                      <c:pt idx="8">
                        <c:v>Northern Cape</c:v>
                      </c:pt>
                    </c:strCache>
                  </c:strRef>
                </c:cat>
                <c:val>
                  <c:numRef>
                    <c:extLst xmlns:c15="http://schemas.microsoft.com/office/drawing/2012/chart">
                      <c:ext xmlns:c15="http://schemas.microsoft.com/office/drawing/2012/chart" uri="{02D57815-91ED-43cb-92C2-25804820EDAC}">
                        <c15:formulaRef>
                          <c15:sqref>'province visited'!$I$35:$I$43</c15:sqref>
                        </c15:formulaRef>
                      </c:ext>
                    </c:extLst>
                    <c:numCache>
                      <c:formatCode>General</c:formatCode>
                      <c:ptCount val="9"/>
                      <c:pt idx="0">
                        <c:v>7011325.9447875274</c:v>
                      </c:pt>
                      <c:pt idx="1">
                        <c:v>1373217.540473422</c:v>
                      </c:pt>
                      <c:pt idx="2">
                        <c:v>775644.49223204597</c:v>
                      </c:pt>
                      <c:pt idx="3">
                        <c:v>508635.53947821195</c:v>
                      </c:pt>
                      <c:pt idx="4">
                        <c:v>637731.16603150778</c:v>
                      </c:pt>
                      <c:pt idx="5">
                        <c:v>353686.86863254389</c:v>
                      </c:pt>
                      <c:pt idx="6">
                        <c:v>143169.84320895904</c:v>
                      </c:pt>
                      <c:pt idx="7">
                        <c:v>142306.862525573</c:v>
                      </c:pt>
                      <c:pt idx="8">
                        <c:v>78034.550105832997</c:v>
                      </c:pt>
                    </c:numCache>
                  </c:numRef>
                </c:val>
                <c:extLst xmlns:c15="http://schemas.microsoft.com/office/drawing/2012/chart">
                  <c:ext xmlns:c16="http://schemas.microsoft.com/office/drawing/2014/chart" uri="{C3380CC4-5D6E-409C-BE32-E72D297353CC}">
                    <c16:uniqueId val="{00000008-DE3D-440A-8DD2-E73B2F61F994}"/>
                  </c:ext>
                </c:extLst>
              </c15:ser>
            </c15:filteredBarSeries>
          </c:ext>
        </c:extLst>
      </c:barChart>
      <c:catAx>
        <c:axId val="2120430367"/>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Nunito" pitchFamily="2" charset="0"/>
                <a:ea typeface="+mn-ea"/>
                <a:cs typeface="+mn-cs"/>
              </a:defRPr>
            </a:pPr>
            <a:endParaRPr lang="en-US"/>
          </a:p>
        </c:txPr>
        <c:crossAx val="2120414527"/>
        <c:crosses val="autoZero"/>
        <c:auto val="1"/>
        <c:lblAlgn val="ctr"/>
        <c:lblOffset val="100"/>
        <c:noMultiLvlLbl val="0"/>
      </c:catAx>
      <c:valAx>
        <c:axId val="2120414527"/>
        <c:scaling>
          <c:orientation val="minMax"/>
        </c:scaling>
        <c:delete val="0"/>
        <c:axPos val="t"/>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Nunito" pitchFamily="2" charset="0"/>
                <a:ea typeface="+mn-ea"/>
                <a:cs typeface="+mn-cs"/>
              </a:defRPr>
            </a:pPr>
            <a:endParaRPr lang="en-US"/>
          </a:p>
        </c:txPr>
        <c:crossAx val="212043036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Nunito" pitchFamily="2" charset="0"/>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Nunito" pitchFamily="2" charset="0"/>
                <a:ea typeface="+mn-ea"/>
                <a:cs typeface="+mn-cs"/>
              </a:defRPr>
            </a:pPr>
            <a:r>
              <a:rPr lang="en-ZA">
                <a:latin typeface="Nunito" pitchFamily="2" charset="0"/>
              </a:rPr>
              <a:t>Attractions Visited</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Nunito" pitchFamily="2" charset="0"/>
              <a:ea typeface="+mn-ea"/>
              <a:cs typeface="+mn-cs"/>
            </a:defRPr>
          </a:pPr>
          <a:endParaRPr lang="en-US"/>
        </a:p>
      </c:txPr>
    </c:title>
    <c:autoTitleDeleted val="0"/>
    <c:plotArea>
      <c:layout/>
      <c:barChart>
        <c:barDir val="bar"/>
        <c:grouping val="clustered"/>
        <c:varyColors val="0"/>
        <c:ser>
          <c:idx val="4"/>
          <c:order val="4"/>
          <c:tx>
            <c:strRef>
              <c:f>Attractions!$F$1</c:f>
              <c:strCache>
                <c:ptCount val="1"/>
                <c:pt idx="0">
                  <c:v>2019</c:v>
                </c:pt>
              </c:strCache>
            </c:strRef>
          </c:tx>
          <c:spPr>
            <a:solidFill>
              <a:srgbClr val="FFC000"/>
            </a:solidFill>
            <a:ln>
              <a:noFill/>
            </a:ln>
            <a:effectLst/>
          </c:spPr>
          <c:invertIfNegative val="0"/>
          <c:cat>
            <c:strRef>
              <c:f>Attractions!$A$2:$A$16</c:f>
              <c:strCache>
                <c:ptCount val="15"/>
                <c:pt idx="0">
                  <c:v>V&amp;A Waterfront</c:v>
                </c:pt>
                <c:pt idx="1">
                  <c:v>Cape Town Central City</c:v>
                </c:pt>
                <c:pt idx="2">
                  <c:v>Camps Bay</c:v>
                </c:pt>
                <c:pt idx="3">
                  <c:v>Cape Point</c:v>
                </c:pt>
                <c:pt idx="4">
                  <c:v>The Winelands</c:v>
                </c:pt>
                <c:pt idx="5">
                  <c:v>Table Mountain Cableway</c:v>
                </c:pt>
                <c:pt idx="6">
                  <c:v>Kirstenbosch Botanical Gardens</c:v>
                </c:pt>
                <c:pt idx="7">
                  <c:v>The Garden Route</c:v>
                </c:pt>
                <c:pt idx="8">
                  <c:v>Table Mountain (not cableway)</c:v>
                </c:pt>
                <c:pt idx="9">
                  <c:v>Clifton Beach</c:v>
                </c:pt>
                <c:pt idx="10">
                  <c:v>Lion's Head</c:v>
                </c:pt>
                <c:pt idx="11">
                  <c:v>Canal Walk Mall</c:v>
                </c:pt>
                <c:pt idx="12">
                  <c:v>Robben Island</c:v>
                </c:pt>
                <c:pt idx="13">
                  <c:v>Tsitsikamma National Park</c:v>
                </c:pt>
                <c:pt idx="14">
                  <c:v>Kruger Park via Skukuza, Numbi, Malelane,Crocodile Bride</c:v>
                </c:pt>
              </c:strCache>
            </c:strRef>
          </c:cat>
          <c:val>
            <c:numRef>
              <c:f>Attractions!$F$2:$F$16</c:f>
              <c:numCache>
                <c:formatCode>0%</c:formatCode>
                <c:ptCount val="15"/>
                <c:pt idx="0">
                  <c:v>0.66280004798037684</c:v>
                </c:pt>
                <c:pt idx="1">
                  <c:v>0.60645223938635162</c:v>
                </c:pt>
                <c:pt idx="2">
                  <c:v>0.57566154140633174</c:v>
                </c:pt>
                <c:pt idx="3">
                  <c:v>0.61357928233762193</c:v>
                </c:pt>
                <c:pt idx="4">
                  <c:v>0.43210083274854505</c:v>
                </c:pt>
                <c:pt idx="5">
                  <c:v>0.45848279417475929</c:v>
                </c:pt>
                <c:pt idx="6">
                  <c:v>0.29633155720107662</c:v>
                </c:pt>
                <c:pt idx="7">
                  <c:v>0.34080959308316705</c:v>
                </c:pt>
                <c:pt idx="8">
                  <c:v>0.3456975293662734</c:v>
                </c:pt>
                <c:pt idx="9">
                  <c:v>0.290304583309902</c:v>
                </c:pt>
                <c:pt idx="10">
                  <c:v>1.0695024759821621E-2</c:v>
                </c:pt>
                <c:pt idx="11">
                  <c:v>2.3920257579063591E-3</c:v>
                </c:pt>
                <c:pt idx="12">
                  <c:v>0.18806367010969668</c:v>
                </c:pt>
                <c:pt idx="13">
                  <c:v>0.21827155013521665</c:v>
                </c:pt>
                <c:pt idx="14">
                  <c:v>0.19944800599049373</c:v>
                </c:pt>
              </c:numCache>
            </c:numRef>
          </c:val>
          <c:extLst>
            <c:ext xmlns:c16="http://schemas.microsoft.com/office/drawing/2014/chart" uri="{C3380CC4-5D6E-409C-BE32-E72D297353CC}">
              <c16:uniqueId val="{00000000-855D-4A8A-B024-231D2FAD58B8}"/>
            </c:ext>
          </c:extLst>
        </c:ser>
        <c:ser>
          <c:idx val="8"/>
          <c:order val="8"/>
          <c:tx>
            <c:strRef>
              <c:f>Attractions!$J$1</c:f>
              <c:strCache>
                <c:ptCount val="1"/>
                <c:pt idx="0">
                  <c:v>2023</c:v>
                </c:pt>
              </c:strCache>
            </c:strRef>
          </c:tx>
          <c:spPr>
            <a:solidFill>
              <a:srgbClr val="002060"/>
            </a:solidFill>
            <a:ln>
              <a:noFill/>
            </a:ln>
            <a:effectLst/>
          </c:spPr>
          <c:invertIfNegative val="0"/>
          <c:cat>
            <c:strRef>
              <c:f>Attractions!$A$2:$A$16</c:f>
              <c:strCache>
                <c:ptCount val="15"/>
                <c:pt idx="0">
                  <c:v>V&amp;A Waterfront</c:v>
                </c:pt>
                <c:pt idx="1">
                  <c:v>Cape Town Central City</c:v>
                </c:pt>
                <c:pt idx="2">
                  <c:v>Camps Bay</c:v>
                </c:pt>
                <c:pt idx="3">
                  <c:v>Cape Point</c:v>
                </c:pt>
                <c:pt idx="4">
                  <c:v>The Winelands</c:v>
                </c:pt>
                <c:pt idx="5">
                  <c:v>Table Mountain Cableway</c:v>
                </c:pt>
                <c:pt idx="6">
                  <c:v>Kirstenbosch Botanical Gardens</c:v>
                </c:pt>
                <c:pt idx="7">
                  <c:v>The Garden Route</c:v>
                </c:pt>
                <c:pt idx="8">
                  <c:v>Table Mountain (not cableway)</c:v>
                </c:pt>
                <c:pt idx="9">
                  <c:v>Clifton Beach</c:v>
                </c:pt>
                <c:pt idx="10">
                  <c:v>Lion's Head</c:v>
                </c:pt>
                <c:pt idx="11">
                  <c:v>Canal Walk Mall</c:v>
                </c:pt>
                <c:pt idx="12">
                  <c:v>Robben Island</c:v>
                </c:pt>
                <c:pt idx="13">
                  <c:v>Tsitsikamma National Park</c:v>
                </c:pt>
                <c:pt idx="14">
                  <c:v>Kruger Park via Skukuza, Numbi, Malelane,Crocodile Bride</c:v>
                </c:pt>
              </c:strCache>
            </c:strRef>
          </c:cat>
          <c:val>
            <c:numRef>
              <c:f>Attractions!$J$2:$J$16</c:f>
              <c:numCache>
                <c:formatCode>0%</c:formatCode>
                <c:ptCount val="15"/>
                <c:pt idx="0">
                  <c:v>0.70380487856748042</c:v>
                </c:pt>
                <c:pt idx="1">
                  <c:v>0.5969422859719562</c:v>
                </c:pt>
                <c:pt idx="2">
                  <c:v>0.58602486825613154</c:v>
                </c:pt>
                <c:pt idx="3">
                  <c:v>0.55457851595165941</c:v>
                </c:pt>
                <c:pt idx="4">
                  <c:v>0.51190004483584306</c:v>
                </c:pt>
                <c:pt idx="5">
                  <c:v>0.5008110627025566</c:v>
                </c:pt>
                <c:pt idx="6">
                  <c:v>0.36100658143161041</c:v>
                </c:pt>
                <c:pt idx="7">
                  <c:v>0.3139648975810489</c:v>
                </c:pt>
                <c:pt idx="8">
                  <c:v>0.3048508580521514</c:v>
                </c:pt>
                <c:pt idx="9">
                  <c:v>0.26961787286375821</c:v>
                </c:pt>
                <c:pt idx="10">
                  <c:v>0.24861331200515216</c:v>
                </c:pt>
                <c:pt idx="11">
                  <c:v>0.22131066813059413</c:v>
                </c:pt>
                <c:pt idx="12">
                  <c:v>0.20908937055691554</c:v>
                </c:pt>
                <c:pt idx="13">
                  <c:v>0.18884920427691129</c:v>
                </c:pt>
                <c:pt idx="14">
                  <c:v>0.18567471646100642</c:v>
                </c:pt>
              </c:numCache>
            </c:numRef>
          </c:val>
          <c:extLst>
            <c:ext xmlns:c16="http://schemas.microsoft.com/office/drawing/2014/chart" uri="{C3380CC4-5D6E-409C-BE32-E72D297353CC}">
              <c16:uniqueId val="{00000001-855D-4A8A-B024-231D2FAD58B8}"/>
            </c:ext>
          </c:extLst>
        </c:ser>
        <c:dLbls>
          <c:showLegendKey val="0"/>
          <c:showVal val="0"/>
          <c:showCatName val="0"/>
          <c:showSerName val="0"/>
          <c:showPercent val="0"/>
          <c:showBubbleSize val="0"/>
        </c:dLbls>
        <c:gapWidth val="150"/>
        <c:axId val="1715391119"/>
        <c:axId val="1715398799"/>
        <c:extLst>
          <c:ext xmlns:c15="http://schemas.microsoft.com/office/drawing/2012/chart" uri="{02D57815-91ED-43cb-92C2-25804820EDAC}">
            <c15:filteredBarSeries>
              <c15:ser>
                <c:idx val="0"/>
                <c:order val="0"/>
                <c:tx>
                  <c:strRef>
                    <c:extLst>
                      <c:ext uri="{02D57815-91ED-43cb-92C2-25804820EDAC}">
                        <c15:formulaRef>
                          <c15:sqref>Attractions!$B$1</c15:sqref>
                        </c15:formulaRef>
                      </c:ext>
                    </c:extLst>
                    <c:strCache>
                      <c:ptCount val="1"/>
                      <c:pt idx="0">
                        <c:v>2015</c:v>
                      </c:pt>
                    </c:strCache>
                  </c:strRef>
                </c:tx>
                <c:spPr>
                  <a:solidFill>
                    <a:schemeClr val="accent1"/>
                  </a:solidFill>
                  <a:ln>
                    <a:noFill/>
                  </a:ln>
                  <a:effectLst/>
                </c:spPr>
                <c:invertIfNegative val="0"/>
                <c:cat>
                  <c:strRef>
                    <c:extLst>
                      <c:ext uri="{02D57815-91ED-43cb-92C2-25804820EDAC}">
                        <c15:formulaRef>
                          <c15:sqref>Attractions!$A$2:$A$16</c15:sqref>
                        </c15:formulaRef>
                      </c:ext>
                    </c:extLst>
                    <c:strCache>
                      <c:ptCount val="15"/>
                      <c:pt idx="0">
                        <c:v>V&amp;A Waterfront</c:v>
                      </c:pt>
                      <c:pt idx="1">
                        <c:v>Cape Town Central City</c:v>
                      </c:pt>
                      <c:pt idx="2">
                        <c:v>Camps Bay</c:v>
                      </c:pt>
                      <c:pt idx="3">
                        <c:v>Cape Point</c:v>
                      </c:pt>
                      <c:pt idx="4">
                        <c:v>The Winelands</c:v>
                      </c:pt>
                      <c:pt idx="5">
                        <c:v>Table Mountain Cableway</c:v>
                      </c:pt>
                      <c:pt idx="6">
                        <c:v>Kirstenbosch Botanical Gardens</c:v>
                      </c:pt>
                      <c:pt idx="7">
                        <c:v>The Garden Route</c:v>
                      </c:pt>
                      <c:pt idx="8">
                        <c:v>Table Mountain (not cableway)</c:v>
                      </c:pt>
                      <c:pt idx="9">
                        <c:v>Clifton Beach</c:v>
                      </c:pt>
                      <c:pt idx="10">
                        <c:v>Lion's Head</c:v>
                      </c:pt>
                      <c:pt idx="11">
                        <c:v>Canal Walk Mall</c:v>
                      </c:pt>
                      <c:pt idx="12">
                        <c:v>Robben Island</c:v>
                      </c:pt>
                      <c:pt idx="13">
                        <c:v>Tsitsikamma National Park</c:v>
                      </c:pt>
                      <c:pt idx="14">
                        <c:v>Kruger Park via Skukuza, Numbi, Malelane,Crocodile Bride</c:v>
                      </c:pt>
                    </c:strCache>
                  </c:strRef>
                </c:cat>
                <c:val>
                  <c:numRef>
                    <c:extLst>
                      <c:ext uri="{02D57815-91ED-43cb-92C2-25804820EDAC}">
                        <c15:formulaRef>
                          <c15:sqref>Attractions!$B$2:$B$16</c15:sqref>
                        </c15:formulaRef>
                      </c:ext>
                    </c:extLst>
                    <c:numCache>
                      <c:formatCode>0%</c:formatCode>
                      <c:ptCount val="15"/>
                      <c:pt idx="0">
                        <c:v>0.68669369996534857</c:v>
                      </c:pt>
                      <c:pt idx="1">
                        <c:v>0.71823209370553454</c:v>
                      </c:pt>
                      <c:pt idx="2">
                        <c:v>0</c:v>
                      </c:pt>
                      <c:pt idx="3">
                        <c:v>0.63812839263192378</c:v>
                      </c:pt>
                      <c:pt idx="4">
                        <c:v>0.57971275064796501</c:v>
                      </c:pt>
                      <c:pt idx="5">
                        <c:v>0.68146647905305624</c:v>
                      </c:pt>
                      <c:pt idx="6">
                        <c:v>0</c:v>
                      </c:pt>
                      <c:pt idx="7">
                        <c:v>0.31840863928773205</c:v>
                      </c:pt>
                      <c:pt idx="8">
                        <c:v>0</c:v>
                      </c:pt>
                      <c:pt idx="9">
                        <c:v>0</c:v>
                      </c:pt>
                      <c:pt idx="10">
                        <c:v>9.2997600826034814E-4</c:v>
                      </c:pt>
                      <c:pt idx="11">
                        <c:v>0</c:v>
                      </c:pt>
                      <c:pt idx="12">
                        <c:v>0.33631552613856086</c:v>
                      </c:pt>
                      <c:pt idx="13">
                        <c:v>0.11464944110298397</c:v>
                      </c:pt>
                      <c:pt idx="14">
                        <c:v>0.17832840124253582</c:v>
                      </c:pt>
                    </c:numCache>
                  </c:numRef>
                </c:val>
                <c:extLst>
                  <c:ext xmlns:c16="http://schemas.microsoft.com/office/drawing/2014/chart" uri="{C3380CC4-5D6E-409C-BE32-E72D297353CC}">
                    <c16:uniqueId val="{00000002-855D-4A8A-B024-231D2FAD58B8}"/>
                  </c:ext>
                </c:extLst>
              </c15:ser>
            </c15:filteredBarSeries>
            <c15:filteredBarSeries>
              <c15:ser>
                <c:idx val="1"/>
                <c:order val="1"/>
                <c:tx>
                  <c:strRef>
                    <c:extLst xmlns:c15="http://schemas.microsoft.com/office/drawing/2012/chart">
                      <c:ext xmlns:c15="http://schemas.microsoft.com/office/drawing/2012/chart" uri="{02D57815-91ED-43cb-92C2-25804820EDAC}">
                        <c15:formulaRef>
                          <c15:sqref>Attractions!$C$1</c15:sqref>
                        </c15:formulaRef>
                      </c:ext>
                    </c:extLst>
                    <c:strCache>
                      <c:ptCount val="1"/>
                      <c:pt idx="0">
                        <c:v>2016</c:v>
                      </c:pt>
                    </c:strCache>
                  </c:strRef>
                </c:tx>
                <c:spPr>
                  <a:solidFill>
                    <a:schemeClr val="accent2"/>
                  </a:solidFill>
                  <a:ln>
                    <a:noFill/>
                  </a:ln>
                  <a:effectLst/>
                </c:spPr>
                <c:invertIfNegative val="0"/>
                <c:cat>
                  <c:strRef>
                    <c:extLst xmlns:c15="http://schemas.microsoft.com/office/drawing/2012/chart">
                      <c:ext xmlns:c15="http://schemas.microsoft.com/office/drawing/2012/chart" uri="{02D57815-91ED-43cb-92C2-25804820EDAC}">
                        <c15:formulaRef>
                          <c15:sqref>Attractions!$A$2:$A$16</c15:sqref>
                        </c15:formulaRef>
                      </c:ext>
                    </c:extLst>
                    <c:strCache>
                      <c:ptCount val="15"/>
                      <c:pt idx="0">
                        <c:v>V&amp;A Waterfront</c:v>
                      </c:pt>
                      <c:pt idx="1">
                        <c:v>Cape Town Central City</c:v>
                      </c:pt>
                      <c:pt idx="2">
                        <c:v>Camps Bay</c:v>
                      </c:pt>
                      <c:pt idx="3">
                        <c:v>Cape Point</c:v>
                      </c:pt>
                      <c:pt idx="4">
                        <c:v>The Winelands</c:v>
                      </c:pt>
                      <c:pt idx="5">
                        <c:v>Table Mountain Cableway</c:v>
                      </c:pt>
                      <c:pt idx="6">
                        <c:v>Kirstenbosch Botanical Gardens</c:v>
                      </c:pt>
                      <c:pt idx="7">
                        <c:v>The Garden Route</c:v>
                      </c:pt>
                      <c:pt idx="8">
                        <c:v>Table Mountain (not cableway)</c:v>
                      </c:pt>
                      <c:pt idx="9">
                        <c:v>Clifton Beach</c:v>
                      </c:pt>
                      <c:pt idx="10">
                        <c:v>Lion's Head</c:v>
                      </c:pt>
                      <c:pt idx="11">
                        <c:v>Canal Walk Mall</c:v>
                      </c:pt>
                      <c:pt idx="12">
                        <c:v>Robben Island</c:v>
                      </c:pt>
                      <c:pt idx="13">
                        <c:v>Tsitsikamma National Park</c:v>
                      </c:pt>
                      <c:pt idx="14">
                        <c:v>Kruger Park via Skukuza, Numbi, Malelane,Crocodile Bride</c:v>
                      </c:pt>
                    </c:strCache>
                  </c:strRef>
                </c:cat>
                <c:val>
                  <c:numRef>
                    <c:extLst xmlns:c15="http://schemas.microsoft.com/office/drawing/2012/chart">
                      <c:ext xmlns:c15="http://schemas.microsoft.com/office/drawing/2012/chart" uri="{02D57815-91ED-43cb-92C2-25804820EDAC}">
                        <c15:formulaRef>
                          <c15:sqref>Attractions!$C$2:$C$16</c15:sqref>
                        </c15:formulaRef>
                      </c:ext>
                    </c:extLst>
                    <c:numCache>
                      <c:formatCode>0%</c:formatCode>
                      <c:ptCount val="15"/>
                      <c:pt idx="0">
                        <c:v>0.73746809631770782</c:v>
                      </c:pt>
                      <c:pt idx="1">
                        <c:v>0.70844783742593298</c:v>
                      </c:pt>
                      <c:pt idx="2">
                        <c:v>0.45098611212525774</c:v>
                      </c:pt>
                      <c:pt idx="3">
                        <c:v>0.65730270102207844</c:v>
                      </c:pt>
                      <c:pt idx="4">
                        <c:v>0.54228025560704918</c:v>
                      </c:pt>
                      <c:pt idx="5">
                        <c:v>0.5522258751339828</c:v>
                      </c:pt>
                      <c:pt idx="6">
                        <c:v>0.43839440007537001</c:v>
                      </c:pt>
                      <c:pt idx="7">
                        <c:v>0.42898270168508856</c:v>
                      </c:pt>
                      <c:pt idx="8">
                        <c:v>0.35549485060669556</c:v>
                      </c:pt>
                      <c:pt idx="9">
                        <c:v>0.33927694106759054</c:v>
                      </c:pt>
                      <c:pt idx="10">
                        <c:v>7.6655529603414027E-3</c:v>
                      </c:pt>
                      <c:pt idx="11">
                        <c:v>1.9768122005462629E-3</c:v>
                      </c:pt>
                      <c:pt idx="12">
                        <c:v>0.32638043266112249</c:v>
                      </c:pt>
                      <c:pt idx="13">
                        <c:v>0.26889914607371163</c:v>
                      </c:pt>
                      <c:pt idx="14">
                        <c:v>0.20172845859738742</c:v>
                      </c:pt>
                    </c:numCache>
                  </c:numRef>
                </c:val>
                <c:extLst xmlns:c15="http://schemas.microsoft.com/office/drawing/2012/chart">
                  <c:ext xmlns:c16="http://schemas.microsoft.com/office/drawing/2014/chart" uri="{C3380CC4-5D6E-409C-BE32-E72D297353CC}">
                    <c16:uniqueId val="{00000003-855D-4A8A-B024-231D2FAD58B8}"/>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Attractions!$D$1</c15:sqref>
                        </c15:formulaRef>
                      </c:ext>
                    </c:extLst>
                    <c:strCache>
                      <c:ptCount val="1"/>
                      <c:pt idx="0">
                        <c:v>2017</c:v>
                      </c:pt>
                    </c:strCache>
                  </c:strRef>
                </c:tx>
                <c:spPr>
                  <a:solidFill>
                    <a:schemeClr val="accent3"/>
                  </a:solidFill>
                  <a:ln>
                    <a:noFill/>
                  </a:ln>
                  <a:effectLst/>
                </c:spPr>
                <c:invertIfNegative val="0"/>
                <c:cat>
                  <c:strRef>
                    <c:extLst xmlns:c15="http://schemas.microsoft.com/office/drawing/2012/chart">
                      <c:ext xmlns:c15="http://schemas.microsoft.com/office/drawing/2012/chart" uri="{02D57815-91ED-43cb-92C2-25804820EDAC}">
                        <c15:formulaRef>
                          <c15:sqref>Attractions!$A$2:$A$16</c15:sqref>
                        </c15:formulaRef>
                      </c:ext>
                    </c:extLst>
                    <c:strCache>
                      <c:ptCount val="15"/>
                      <c:pt idx="0">
                        <c:v>V&amp;A Waterfront</c:v>
                      </c:pt>
                      <c:pt idx="1">
                        <c:v>Cape Town Central City</c:v>
                      </c:pt>
                      <c:pt idx="2">
                        <c:v>Camps Bay</c:v>
                      </c:pt>
                      <c:pt idx="3">
                        <c:v>Cape Point</c:v>
                      </c:pt>
                      <c:pt idx="4">
                        <c:v>The Winelands</c:v>
                      </c:pt>
                      <c:pt idx="5">
                        <c:v>Table Mountain Cableway</c:v>
                      </c:pt>
                      <c:pt idx="6">
                        <c:v>Kirstenbosch Botanical Gardens</c:v>
                      </c:pt>
                      <c:pt idx="7">
                        <c:v>The Garden Route</c:v>
                      </c:pt>
                      <c:pt idx="8">
                        <c:v>Table Mountain (not cableway)</c:v>
                      </c:pt>
                      <c:pt idx="9">
                        <c:v>Clifton Beach</c:v>
                      </c:pt>
                      <c:pt idx="10">
                        <c:v>Lion's Head</c:v>
                      </c:pt>
                      <c:pt idx="11">
                        <c:v>Canal Walk Mall</c:v>
                      </c:pt>
                      <c:pt idx="12">
                        <c:v>Robben Island</c:v>
                      </c:pt>
                      <c:pt idx="13">
                        <c:v>Tsitsikamma National Park</c:v>
                      </c:pt>
                      <c:pt idx="14">
                        <c:v>Kruger Park via Skukuza, Numbi, Malelane,Crocodile Bride</c:v>
                      </c:pt>
                    </c:strCache>
                  </c:strRef>
                </c:cat>
                <c:val>
                  <c:numRef>
                    <c:extLst xmlns:c15="http://schemas.microsoft.com/office/drawing/2012/chart">
                      <c:ext xmlns:c15="http://schemas.microsoft.com/office/drawing/2012/chart" uri="{02D57815-91ED-43cb-92C2-25804820EDAC}">
                        <c15:formulaRef>
                          <c15:sqref>Attractions!$D$2:$D$16</c15:sqref>
                        </c15:formulaRef>
                      </c:ext>
                    </c:extLst>
                    <c:numCache>
                      <c:formatCode>0%</c:formatCode>
                      <c:ptCount val="15"/>
                      <c:pt idx="0">
                        <c:v>0.68254446236865063</c:v>
                      </c:pt>
                      <c:pt idx="1">
                        <c:v>0.66385733917147605</c:v>
                      </c:pt>
                      <c:pt idx="2">
                        <c:v>0.51396769017883581</c:v>
                      </c:pt>
                      <c:pt idx="3">
                        <c:v>0.61559061406281257</c:v>
                      </c:pt>
                      <c:pt idx="4">
                        <c:v>0.47885531958952188</c:v>
                      </c:pt>
                      <c:pt idx="5">
                        <c:v>0.48235886430275821</c:v>
                      </c:pt>
                      <c:pt idx="6">
                        <c:v>0.35829121754602555</c:v>
                      </c:pt>
                      <c:pt idx="7">
                        <c:v>0.38158665334138669</c:v>
                      </c:pt>
                      <c:pt idx="8">
                        <c:v>0.40194961912936983</c:v>
                      </c:pt>
                      <c:pt idx="9">
                        <c:v>0.30341845657633454</c:v>
                      </c:pt>
                      <c:pt idx="10">
                        <c:v>0</c:v>
                      </c:pt>
                      <c:pt idx="11">
                        <c:v>2.8302890224551668E-3</c:v>
                      </c:pt>
                      <c:pt idx="12">
                        <c:v>0.24074434490518215</c:v>
                      </c:pt>
                      <c:pt idx="13">
                        <c:v>0.24409482657632961</c:v>
                      </c:pt>
                      <c:pt idx="14">
                        <c:v>0.21259579784263105</c:v>
                      </c:pt>
                    </c:numCache>
                  </c:numRef>
                </c:val>
                <c:extLst xmlns:c15="http://schemas.microsoft.com/office/drawing/2012/chart">
                  <c:ext xmlns:c16="http://schemas.microsoft.com/office/drawing/2014/chart" uri="{C3380CC4-5D6E-409C-BE32-E72D297353CC}">
                    <c16:uniqueId val="{00000004-855D-4A8A-B024-231D2FAD58B8}"/>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Attractions!$E$1</c15:sqref>
                        </c15:formulaRef>
                      </c:ext>
                    </c:extLst>
                    <c:strCache>
                      <c:ptCount val="1"/>
                      <c:pt idx="0">
                        <c:v>2018</c:v>
                      </c:pt>
                    </c:strCache>
                  </c:strRef>
                </c:tx>
                <c:spPr>
                  <a:solidFill>
                    <a:schemeClr val="accent4"/>
                  </a:solidFill>
                  <a:ln>
                    <a:noFill/>
                  </a:ln>
                  <a:effectLst/>
                </c:spPr>
                <c:invertIfNegative val="0"/>
                <c:cat>
                  <c:strRef>
                    <c:extLst xmlns:c15="http://schemas.microsoft.com/office/drawing/2012/chart">
                      <c:ext xmlns:c15="http://schemas.microsoft.com/office/drawing/2012/chart" uri="{02D57815-91ED-43cb-92C2-25804820EDAC}">
                        <c15:formulaRef>
                          <c15:sqref>Attractions!$A$2:$A$16</c15:sqref>
                        </c15:formulaRef>
                      </c:ext>
                    </c:extLst>
                    <c:strCache>
                      <c:ptCount val="15"/>
                      <c:pt idx="0">
                        <c:v>V&amp;A Waterfront</c:v>
                      </c:pt>
                      <c:pt idx="1">
                        <c:v>Cape Town Central City</c:v>
                      </c:pt>
                      <c:pt idx="2">
                        <c:v>Camps Bay</c:v>
                      </c:pt>
                      <c:pt idx="3">
                        <c:v>Cape Point</c:v>
                      </c:pt>
                      <c:pt idx="4">
                        <c:v>The Winelands</c:v>
                      </c:pt>
                      <c:pt idx="5">
                        <c:v>Table Mountain Cableway</c:v>
                      </c:pt>
                      <c:pt idx="6">
                        <c:v>Kirstenbosch Botanical Gardens</c:v>
                      </c:pt>
                      <c:pt idx="7">
                        <c:v>The Garden Route</c:v>
                      </c:pt>
                      <c:pt idx="8">
                        <c:v>Table Mountain (not cableway)</c:v>
                      </c:pt>
                      <c:pt idx="9">
                        <c:v>Clifton Beach</c:v>
                      </c:pt>
                      <c:pt idx="10">
                        <c:v>Lion's Head</c:v>
                      </c:pt>
                      <c:pt idx="11">
                        <c:v>Canal Walk Mall</c:v>
                      </c:pt>
                      <c:pt idx="12">
                        <c:v>Robben Island</c:v>
                      </c:pt>
                      <c:pt idx="13">
                        <c:v>Tsitsikamma National Park</c:v>
                      </c:pt>
                      <c:pt idx="14">
                        <c:v>Kruger Park via Skukuza, Numbi, Malelane,Crocodile Bride</c:v>
                      </c:pt>
                    </c:strCache>
                  </c:strRef>
                </c:cat>
                <c:val>
                  <c:numRef>
                    <c:extLst xmlns:c15="http://schemas.microsoft.com/office/drawing/2012/chart">
                      <c:ext xmlns:c15="http://schemas.microsoft.com/office/drawing/2012/chart" uri="{02D57815-91ED-43cb-92C2-25804820EDAC}">
                        <c15:formulaRef>
                          <c15:sqref>Attractions!$E$2:$E$16</c15:sqref>
                        </c15:formulaRef>
                      </c:ext>
                    </c:extLst>
                    <c:numCache>
                      <c:formatCode>0%</c:formatCode>
                      <c:ptCount val="15"/>
                      <c:pt idx="0">
                        <c:v>0.66421907992168683</c:v>
                      </c:pt>
                      <c:pt idx="1">
                        <c:v>0.61633482045686205</c:v>
                      </c:pt>
                      <c:pt idx="2">
                        <c:v>0.5280851849675875</c:v>
                      </c:pt>
                      <c:pt idx="3">
                        <c:v>0.58352865572566315</c:v>
                      </c:pt>
                      <c:pt idx="4">
                        <c:v>0.48766425576643363</c:v>
                      </c:pt>
                      <c:pt idx="5">
                        <c:v>0.48661718796081049</c:v>
                      </c:pt>
                      <c:pt idx="6">
                        <c:v>0.30683245767580902</c:v>
                      </c:pt>
                      <c:pt idx="7">
                        <c:v>0.36787843192092073</c:v>
                      </c:pt>
                      <c:pt idx="8">
                        <c:v>0.410018745976932</c:v>
                      </c:pt>
                      <c:pt idx="9">
                        <c:v>0.3226619033532942</c:v>
                      </c:pt>
                      <c:pt idx="10">
                        <c:v>1.2098502759385293E-2</c:v>
                      </c:pt>
                      <c:pt idx="11">
                        <c:v>1.2703062424590764E-3</c:v>
                      </c:pt>
                      <c:pt idx="12">
                        <c:v>0.21462815221819095</c:v>
                      </c:pt>
                      <c:pt idx="13">
                        <c:v>0.23297052621260914</c:v>
                      </c:pt>
                      <c:pt idx="14">
                        <c:v>0.22719102154678025</c:v>
                      </c:pt>
                    </c:numCache>
                  </c:numRef>
                </c:val>
                <c:extLst xmlns:c15="http://schemas.microsoft.com/office/drawing/2012/chart">
                  <c:ext xmlns:c16="http://schemas.microsoft.com/office/drawing/2014/chart" uri="{C3380CC4-5D6E-409C-BE32-E72D297353CC}">
                    <c16:uniqueId val="{00000005-855D-4A8A-B024-231D2FAD58B8}"/>
                  </c:ext>
                </c:extLst>
              </c15:ser>
            </c15:filteredBarSeries>
            <c15:filteredBarSeries>
              <c15:ser>
                <c:idx val="5"/>
                <c:order val="5"/>
                <c:tx>
                  <c:strRef>
                    <c:extLst xmlns:c15="http://schemas.microsoft.com/office/drawing/2012/chart">
                      <c:ext xmlns:c15="http://schemas.microsoft.com/office/drawing/2012/chart" uri="{02D57815-91ED-43cb-92C2-25804820EDAC}">
                        <c15:formulaRef>
                          <c15:sqref>Attractions!$G$1</c15:sqref>
                        </c15:formulaRef>
                      </c:ext>
                    </c:extLst>
                    <c:strCache>
                      <c:ptCount val="1"/>
                      <c:pt idx="0">
                        <c:v>2020</c:v>
                      </c:pt>
                    </c:strCache>
                  </c:strRef>
                </c:tx>
                <c:spPr>
                  <a:solidFill>
                    <a:schemeClr val="accent6"/>
                  </a:solidFill>
                  <a:ln>
                    <a:noFill/>
                  </a:ln>
                  <a:effectLst/>
                </c:spPr>
                <c:invertIfNegative val="0"/>
                <c:cat>
                  <c:strRef>
                    <c:extLst xmlns:c15="http://schemas.microsoft.com/office/drawing/2012/chart">
                      <c:ext xmlns:c15="http://schemas.microsoft.com/office/drawing/2012/chart" uri="{02D57815-91ED-43cb-92C2-25804820EDAC}">
                        <c15:formulaRef>
                          <c15:sqref>Attractions!$A$2:$A$16</c15:sqref>
                        </c15:formulaRef>
                      </c:ext>
                    </c:extLst>
                    <c:strCache>
                      <c:ptCount val="15"/>
                      <c:pt idx="0">
                        <c:v>V&amp;A Waterfront</c:v>
                      </c:pt>
                      <c:pt idx="1">
                        <c:v>Cape Town Central City</c:v>
                      </c:pt>
                      <c:pt idx="2">
                        <c:v>Camps Bay</c:v>
                      </c:pt>
                      <c:pt idx="3">
                        <c:v>Cape Point</c:v>
                      </c:pt>
                      <c:pt idx="4">
                        <c:v>The Winelands</c:v>
                      </c:pt>
                      <c:pt idx="5">
                        <c:v>Table Mountain Cableway</c:v>
                      </c:pt>
                      <c:pt idx="6">
                        <c:v>Kirstenbosch Botanical Gardens</c:v>
                      </c:pt>
                      <c:pt idx="7">
                        <c:v>The Garden Route</c:v>
                      </c:pt>
                      <c:pt idx="8">
                        <c:v>Table Mountain (not cableway)</c:v>
                      </c:pt>
                      <c:pt idx="9">
                        <c:v>Clifton Beach</c:v>
                      </c:pt>
                      <c:pt idx="10">
                        <c:v>Lion's Head</c:v>
                      </c:pt>
                      <c:pt idx="11">
                        <c:v>Canal Walk Mall</c:v>
                      </c:pt>
                      <c:pt idx="12">
                        <c:v>Robben Island</c:v>
                      </c:pt>
                      <c:pt idx="13">
                        <c:v>Tsitsikamma National Park</c:v>
                      </c:pt>
                      <c:pt idx="14">
                        <c:v>Kruger Park via Skukuza, Numbi, Malelane,Crocodile Bride</c:v>
                      </c:pt>
                    </c:strCache>
                  </c:strRef>
                </c:cat>
                <c:val>
                  <c:numRef>
                    <c:extLst xmlns:c15="http://schemas.microsoft.com/office/drawing/2012/chart">
                      <c:ext xmlns:c15="http://schemas.microsoft.com/office/drawing/2012/chart" uri="{02D57815-91ED-43cb-92C2-25804820EDAC}">
                        <c15:formulaRef>
                          <c15:sqref>Attractions!$G$2:$G$16</c15:sqref>
                        </c15:formulaRef>
                      </c:ext>
                    </c:extLst>
                    <c:numCache>
                      <c:formatCode>0%</c:formatCode>
                      <c:ptCount val="15"/>
                      <c:pt idx="0">
                        <c:v>0.62839723804653347</c:v>
                      </c:pt>
                      <c:pt idx="1">
                        <c:v>0.54425955945286297</c:v>
                      </c:pt>
                      <c:pt idx="2">
                        <c:v>0.52879658718004696</c:v>
                      </c:pt>
                      <c:pt idx="3">
                        <c:v>0.52831025307331569</c:v>
                      </c:pt>
                      <c:pt idx="4">
                        <c:v>0.47131104484185676</c:v>
                      </c:pt>
                      <c:pt idx="5">
                        <c:v>0.44483777686890152</c:v>
                      </c:pt>
                      <c:pt idx="6">
                        <c:v>0.28501233288251626</c:v>
                      </c:pt>
                      <c:pt idx="7">
                        <c:v>0.33929493762111934</c:v>
                      </c:pt>
                      <c:pt idx="8">
                        <c:v>0.31872340483298323</c:v>
                      </c:pt>
                      <c:pt idx="9">
                        <c:v>0.31825187773095992</c:v>
                      </c:pt>
                      <c:pt idx="10">
                        <c:v>1.4137183809917207E-2</c:v>
                      </c:pt>
                      <c:pt idx="11">
                        <c:v>2.816076770051391E-3</c:v>
                      </c:pt>
                      <c:pt idx="12">
                        <c:v>0.17965078692245448</c:v>
                      </c:pt>
                      <c:pt idx="13">
                        <c:v>0.20858119160574995</c:v>
                      </c:pt>
                      <c:pt idx="14">
                        <c:v>0.18420845860463669</c:v>
                      </c:pt>
                    </c:numCache>
                  </c:numRef>
                </c:val>
                <c:extLst xmlns:c15="http://schemas.microsoft.com/office/drawing/2012/chart">
                  <c:ext xmlns:c16="http://schemas.microsoft.com/office/drawing/2014/chart" uri="{C3380CC4-5D6E-409C-BE32-E72D297353CC}">
                    <c16:uniqueId val="{00000006-855D-4A8A-B024-231D2FAD58B8}"/>
                  </c:ext>
                </c:extLst>
              </c15:ser>
            </c15:filteredBarSeries>
            <c15:filteredBarSeries>
              <c15:ser>
                <c:idx val="6"/>
                <c:order val="6"/>
                <c:tx>
                  <c:strRef>
                    <c:extLst xmlns:c15="http://schemas.microsoft.com/office/drawing/2012/chart">
                      <c:ext xmlns:c15="http://schemas.microsoft.com/office/drawing/2012/chart" uri="{02D57815-91ED-43cb-92C2-25804820EDAC}">
                        <c15:formulaRef>
                          <c15:sqref>Attractions!$H$1</c15:sqref>
                        </c15:formulaRef>
                      </c:ext>
                    </c:extLst>
                    <c:strCache>
                      <c:ptCount val="1"/>
                      <c:pt idx="0">
                        <c:v>2021</c:v>
                      </c:pt>
                    </c:strCache>
                  </c:strRef>
                </c:tx>
                <c:spPr>
                  <a:solidFill>
                    <a:schemeClr val="accent1">
                      <a:lumMod val="60000"/>
                    </a:schemeClr>
                  </a:solidFill>
                  <a:ln>
                    <a:noFill/>
                  </a:ln>
                  <a:effectLst/>
                </c:spPr>
                <c:invertIfNegative val="0"/>
                <c:cat>
                  <c:strRef>
                    <c:extLst xmlns:c15="http://schemas.microsoft.com/office/drawing/2012/chart">
                      <c:ext xmlns:c15="http://schemas.microsoft.com/office/drawing/2012/chart" uri="{02D57815-91ED-43cb-92C2-25804820EDAC}">
                        <c15:formulaRef>
                          <c15:sqref>Attractions!$A$2:$A$16</c15:sqref>
                        </c15:formulaRef>
                      </c:ext>
                    </c:extLst>
                    <c:strCache>
                      <c:ptCount val="15"/>
                      <c:pt idx="0">
                        <c:v>V&amp;A Waterfront</c:v>
                      </c:pt>
                      <c:pt idx="1">
                        <c:v>Cape Town Central City</c:v>
                      </c:pt>
                      <c:pt idx="2">
                        <c:v>Camps Bay</c:v>
                      </c:pt>
                      <c:pt idx="3">
                        <c:v>Cape Point</c:v>
                      </c:pt>
                      <c:pt idx="4">
                        <c:v>The Winelands</c:v>
                      </c:pt>
                      <c:pt idx="5">
                        <c:v>Table Mountain Cableway</c:v>
                      </c:pt>
                      <c:pt idx="6">
                        <c:v>Kirstenbosch Botanical Gardens</c:v>
                      </c:pt>
                      <c:pt idx="7">
                        <c:v>The Garden Route</c:v>
                      </c:pt>
                      <c:pt idx="8">
                        <c:v>Table Mountain (not cableway)</c:v>
                      </c:pt>
                      <c:pt idx="9">
                        <c:v>Clifton Beach</c:v>
                      </c:pt>
                      <c:pt idx="10">
                        <c:v>Lion's Head</c:v>
                      </c:pt>
                      <c:pt idx="11">
                        <c:v>Canal Walk Mall</c:v>
                      </c:pt>
                      <c:pt idx="12">
                        <c:v>Robben Island</c:v>
                      </c:pt>
                      <c:pt idx="13">
                        <c:v>Tsitsikamma National Park</c:v>
                      </c:pt>
                      <c:pt idx="14">
                        <c:v>Kruger Park via Skukuza, Numbi, Malelane,Crocodile Bride</c:v>
                      </c:pt>
                    </c:strCache>
                  </c:strRef>
                </c:cat>
                <c:val>
                  <c:numRef>
                    <c:extLst xmlns:c15="http://schemas.microsoft.com/office/drawing/2012/chart">
                      <c:ext xmlns:c15="http://schemas.microsoft.com/office/drawing/2012/chart" uri="{02D57815-91ED-43cb-92C2-25804820EDAC}">
                        <c15:formulaRef>
                          <c15:sqref>Attractions!$H$2:$H$16</c15:sqref>
                        </c15:formulaRef>
                      </c:ext>
                    </c:extLst>
                    <c:numCache>
                      <c:formatCode>0%</c:formatCode>
                      <c:ptCount val="15"/>
                      <c:pt idx="0">
                        <c:v>0.58879155762419</c:v>
                      </c:pt>
                      <c:pt idx="1">
                        <c:v>0.49992426552336428</c:v>
                      </c:pt>
                      <c:pt idx="2">
                        <c:v>0.50690918371264526</c:v>
                      </c:pt>
                      <c:pt idx="3">
                        <c:v>0.47165194546481382</c:v>
                      </c:pt>
                      <c:pt idx="4">
                        <c:v>0.40386770779073022</c:v>
                      </c:pt>
                      <c:pt idx="5">
                        <c:v>0.41143056626454722</c:v>
                      </c:pt>
                      <c:pt idx="6">
                        <c:v>0.27844712259722837</c:v>
                      </c:pt>
                      <c:pt idx="7">
                        <c:v>0.26006762966966174</c:v>
                      </c:pt>
                      <c:pt idx="8">
                        <c:v>0.31516493009486823</c:v>
                      </c:pt>
                      <c:pt idx="9">
                        <c:v>0.25336303448869513</c:v>
                      </c:pt>
                      <c:pt idx="10">
                        <c:v>1.7474240108796567E-2</c:v>
                      </c:pt>
                      <c:pt idx="11">
                        <c:v>4.1646479438251635E-3</c:v>
                      </c:pt>
                      <c:pt idx="12">
                        <c:v>0.13483945673672895</c:v>
                      </c:pt>
                      <c:pt idx="13">
                        <c:v>0.15931219668817759</c:v>
                      </c:pt>
                      <c:pt idx="14">
                        <c:v>0.17886303239540527</c:v>
                      </c:pt>
                    </c:numCache>
                  </c:numRef>
                </c:val>
                <c:extLst xmlns:c15="http://schemas.microsoft.com/office/drawing/2012/chart">
                  <c:ext xmlns:c16="http://schemas.microsoft.com/office/drawing/2014/chart" uri="{C3380CC4-5D6E-409C-BE32-E72D297353CC}">
                    <c16:uniqueId val="{00000007-855D-4A8A-B024-231D2FAD58B8}"/>
                  </c:ext>
                </c:extLst>
              </c15:ser>
            </c15:filteredBarSeries>
            <c15:filteredBarSeries>
              <c15:ser>
                <c:idx val="7"/>
                <c:order val="7"/>
                <c:tx>
                  <c:strRef>
                    <c:extLst xmlns:c15="http://schemas.microsoft.com/office/drawing/2012/chart">
                      <c:ext xmlns:c15="http://schemas.microsoft.com/office/drawing/2012/chart" uri="{02D57815-91ED-43cb-92C2-25804820EDAC}">
                        <c15:formulaRef>
                          <c15:sqref>Attractions!$I$1</c15:sqref>
                        </c15:formulaRef>
                      </c:ext>
                    </c:extLst>
                    <c:strCache>
                      <c:ptCount val="1"/>
                      <c:pt idx="0">
                        <c:v>2022</c:v>
                      </c:pt>
                    </c:strCache>
                  </c:strRef>
                </c:tx>
                <c:spPr>
                  <a:solidFill>
                    <a:schemeClr val="accent2">
                      <a:lumMod val="60000"/>
                    </a:schemeClr>
                  </a:solidFill>
                  <a:ln>
                    <a:noFill/>
                  </a:ln>
                  <a:effectLst/>
                </c:spPr>
                <c:invertIfNegative val="0"/>
                <c:cat>
                  <c:strRef>
                    <c:extLst xmlns:c15="http://schemas.microsoft.com/office/drawing/2012/chart">
                      <c:ext xmlns:c15="http://schemas.microsoft.com/office/drawing/2012/chart" uri="{02D57815-91ED-43cb-92C2-25804820EDAC}">
                        <c15:formulaRef>
                          <c15:sqref>Attractions!$A$2:$A$16</c15:sqref>
                        </c15:formulaRef>
                      </c:ext>
                    </c:extLst>
                    <c:strCache>
                      <c:ptCount val="15"/>
                      <c:pt idx="0">
                        <c:v>V&amp;A Waterfront</c:v>
                      </c:pt>
                      <c:pt idx="1">
                        <c:v>Cape Town Central City</c:v>
                      </c:pt>
                      <c:pt idx="2">
                        <c:v>Camps Bay</c:v>
                      </c:pt>
                      <c:pt idx="3">
                        <c:v>Cape Point</c:v>
                      </c:pt>
                      <c:pt idx="4">
                        <c:v>The Winelands</c:v>
                      </c:pt>
                      <c:pt idx="5">
                        <c:v>Table Mountain Cableway</c:v>
                      </c:pt>
                      <c:pt idx="6">
                        <c:v>Kirstenbosch Botanical Gardens</c:v>
                      </c:pt>
                      <c:pt idx="7">
                        <c:v>The Garden Route</c:v>
                      </c:pt>
                      <c:pt idx="8">
                        <c:v>Table Mountain (not cableway)</c:v>
                      </c:pt>
                      <c:pt idx="9">
                        <c:v>Clifton Beach</c:v>
                      </c:pt>
                      <c:pt idx="10">
                        <c:v>Lion's Head</c:v>
                      </c:pt>
                      <c:pt idx="11">
                        <c:v>Canal Walk Mall</c:v>
                      </c:pt>
                      <c:pt idx="12">
                        <c:v>Robben Island</c:v>
                      </c:pt>
                      <c:pt idx="13">
                        <c:v>Tsitsikamma National Park</c:v>
                      </c:pt>
                      <c:pt idx="14">
                        <c:v>Kruger Park via Skukuza, Numbi, Malelane,Crocodile Bride</c:v>
                      </c:pt>
                    </c:strCache>
                  </c:strRef>
                </c:cat>
                <c:val>
                  <c:numRef>
                    <c:extLst xmlns:c15="http://schemas.microsoft.com/office/drawing/2012/chart">
                      <c:ext xmlns:c15="http://schemas.microsoft.com/office/drawing/2012/chart" uri="{02D57815-91ED-43cb-92C2-25804820EDAC}">
                        <c15:formulaRef>
                          <c15:sqref>Attractions!$I$2:$I$16</c15:sqref>
                        </c15:formulaRef>
                      </c:ext>
                    </c:extLst>
                    <c:numCache>
                      <c:formatCode>0%</c:formatCode>
                      <c:ptCount val="15"/>
                      <c:pt idx="0">
                        <c:v>0.6294654883571783</c:v>
                      </c:pt>
                      <c:pt idx="1">
                        <c:v>0.56354022941332949</c:v>
                      </c:pt>
                      <c:pt idx="2">
                        <c:v>0.54625310328029186</c:v>
                      </c:pt>
                      <c:pt idx="3">
                        <c:v>0.50635920786899535</c:v>
                      </c:pt>
                      <c:pt idx="4">
                        <c:v>0.43972877155494944</c:v>
                      </c:pt>
                      <c:pt idx="5">
                        <c:v>0.42554501011632212</c:v>
                      </c:pt>
                      <c:pt idx="6">
                        <c:v>0.30931571125207369</c:v>
                      </c:pt>
                      <c:pt idx="7">
                        <c:v>0.29656621932452892</c:v>
                      </c:pt>
                      <c:pt idx="8">
                        <c:v>0.32794294525130424</c:v>
                      </c:pt>
                      <c:pt idx="9">
                        <c:v>0.26526974965909617</c:v>
                      </c:pt>
                      <c:pt idx="10">
                        <c:v>2.102222235734099E-2</c:v>
                      </c:pt>
                      <c:pt idx="11">
                        <c:v>7.6215553110431629E-3</c:v>
                      </c:pt>
                      <c:pt idx="12">
                        <c:v>0.17833660268380169</c:v>
                      </c:pt>
                      <c:pt idx="13">
                        <c:v>0.17549714977557077</c:v>
                      </c:pt>
                      <c:pt idx="14">
                        <c:v>0.14361669599967122</c:v>
                      </c:pt>
                    </c:numCache>
                  </c:numRef>
                </c:val>
                <c:extLst xmlns:c15="http://schemas.microsoft.com/office/drawing/2012/chart">
                  <c:ext xmlns:c16="http://schemas.microsoft.com/office/drawing/2014/chart" uri="{C3380CC4-5D6E-409C-BE32-E72D297353CC}">
                    <c16:uniqueId val="{00000008-855D-4A8A-B024-231D2FAD58B8}"/>
                  </c:ext>
                </c:extLst>
              </c15:ser>
            </c15:filteredBarSeries>
          </c:ext>
        </c:extLst>
      </c:barChart>
      <c:catAx>
        <c:axId val="1715391119"/>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700" b="0" i="0" u="none" strike="noStrike" kern="1200" baseline="0">
                <a:solidFill>
                  <a:schemeClr val="tx1">
                    <a:lumMod val="65000"/>
                    <a:lumOff val="35000"/>
                  </a:schemeClr>
                </a:solidFill>
                <a:latin typeface="Nunito" pitchFamily="2" charset="0"/>
                <a:ea typeface="+mn-ea"/>
                <a:cs typeface="+mn-cs"/>
              </a:defRPr>
            </a:pPr>
            <a:endParaRPr lang="en-US"/>
          </a:p>
        </c:txPr>
        <c:crossAx val="1715398799"/>
        <c:crosses val="autoZero"/>
        <c:auto val="1"/>
        <c:lblAlgn val="ctr"/>
        <c:lblOffset val="100"/>
        <c:noMultiLvlLbl val="0"/>
      </c:catAx>
      <c:valAx>
        <c:axId val="1715398799"/>
        <c:scaling>
          <c:orientation val="minMax"/>
        </c:scaling>
        <c:delete val="0"/>
        <c:axPos val="t"/>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1539111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Nunito" pitchFamily="2" charset="0"/>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ZA"/>
              <a:t>Activities other than Adventure</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4"/>
          <c:order val="4"/>
          <c:tx>
            <c:strRef>
              <c:f>'Activities other than adventure'!$F$1</c:f>
              <c:strCache>
                <c:ptCount val="1"/>
                <c:pt idx="0">
                  <c:v>2019</c:v>
                </c:pt>
              </c:strCache>
            </c:strRef>
          </c:tx>
          <c:spPr>
            <a:solidFill>
              <a:srgbClr val="FFC000"/>
            </a:solidFill>
            <a:ln>
              <a:noFill/>
            </a:ln>
            <a:effectLst/>
          </c:spPr>
          <c:invertIfNegative val="0"/>
          <c:cat>
            <c:strRef>
              <c:f>'Activities other than adventure'!$A$3:$A$9</c:f>
              <c:strCache>
                <c:ptCount val="7"/>
                <c:pt idx="0">
                  <c:v>Beach</c:v>
                </c:pt>
                <c:pt idx="1">
                  <c:v>Shopping</c:v>
                </c:pt>
                <c:pt idx="2">
                  <c:v>Visiting natural attractions</c:v>
                </c:pt>
                <c:pt idx="3">
                  <c:v>Wildlife</c:v>
                </c:pt>
                <c:pt idx="4">
                  <c:v>Social</c:v>
                </c:pt>
                <c:pt idx="5">
                  <c:v>Cultural, historical and heritage</c:v>
                </c:pt>
                <c:pt idx="6">
                  <c:v>Theme parks</c:v>
                </c:pt>
              </c:strCache>
              <c:extLst/>
            </c:strRef>
          </c:cat>
          <c:val>
            <c:numRef>
              <c:f>'Activities other than adventure'!$F$3:$F$9</c:f>
              <c:numCache>
                <c:formatCode>0%</c:formatCode>
                <c:ptCount val="7"/>
                <c:pt idx="0">
                  <c:v>0.6452270352135252</c:v>
                </c:pt>
                <c:pt idx="1">
                  <c:v>0.73557121615935683</c:v>
                </c:pt>
                <c:pt idx="2">
                  <c:v>0.79861811908461322</c:v>
                </c:pt>
                <c:pt idx="3">
                  <c:v>0.68710149873447957</c:v>
                </c:pt>
                <c:pt idx="4">
                  <c:v>0.51220010062130339</c:v>
                </c:pt>
                <c:pt idx="5">
                  <c:v>0.54787283054561708</c:v>
                </c:pt>
                <c:pt idx="6">
                  <c:v>8.1014731193295428E-2</c:v>
                </c:pt>
              </c:numCache>
              <c:extLst/>
            </c:numRef>
          </c:val>
          <c:extLst>
            <c:ext xmlns:c16="http://schemas.microsoft.com/office/drawing/2014/chart" uri="{C3380CC4-5D6E-409C-BE32-E72D297353CC}">
              <c16:uniqueId val="{00000000-8297-4848-AF14-7B2E320FC6F0}"/>
            </c:ext>
          </c:extLst>
        </c:ser>
        <c:ser>
          <c:idx val="8"/>
          <c:order val="8"/>
          <c:tx>
            <c:strRef>
              <c:f>'Activities other than adventure'!$J$1</c:f>
              <c:strCache>
                <c:ptCount val="1"/>
                <c:pt idx="0">
                  <c:v>2023</c:v>
                </c:pt>
              </c:strCache>
            </c:strRef>
          </c:tx>
          <c:spPr>
            <a:solidFill>
              <a:srgbClr val="002060"/>
            </a:solidFill>
            <a:ln>
              <a:noFill/>
            </a:ln>
            <a:effectLst/>
          </c:spPr>
          <c:invertIfNegative val="0"/>
          <c:cat>
            <c:strRef>
              <c:f>'Activities other than adventure'!$A$3:$A$9</c:f>
              <c:strCache>
                <c:ptCount val="7"/>
                <c:pt idx="0">
                  <c:v>Beach</c:v>
                </c:pt>
                <c:pt idx="1">
                  <c:v>Shopping</c:v>
                </c:pt>
                <c:pt idx="2">
                  <c:v>Visiting natural attractions</c:v>
                </c:pt>
                <c:pt idx="3">
                  <c:v>Wildlife</c:v>
                </c:pt>
                <c:pt idx="4">
                  <c:v>Social</c:v>
                </c:pt>
                <c:pt idx="5">
                  <c:v>Cultural, historical and heritage</c:v>
                </c:pt>
                <c:pt idx="6">
                  <c:v>Theme parks</c:v>
                </c:pt>
              </c:strCache>
              <c:extLst/>
            </c:strRef>
          </c:cat>
          <c:val>
            <c:numRef>
              <c:f>'Activities other than adventure'!$J$3:$J$9</c:f>
              <c:numCache>
                <c:formatCode>0%</c:formatCode>
                <c:ptCount val="7"/>
                <c:pt idx="0">
                  <c:v>0.76710469000938875</c:v>
                </c:pt>
                <c:pt idx="1">
                  <c:v>0.75077945446581884</c:v>
                </c:pt>
                <c:pt idx="2">
                  <c:v>0.73349792537586178</c:v>
                </c:pt>
                <c:pt idx="3">
                  <c:v>0.56860026617392878</c:v>
                </c:pt>
                <c:pt idx="4">
                  <c:v>0.54404046764841218</c:v>
                </c:pt>
                <c:pt idx="5">
                  <c:v>0.46699068795516896</c:v>
                </c:pt>
                <c:pt idx="6">
                  <c:v>0.14215225120138375</c:v>
                </c:pt>
              </c:numCache>
              <c:extLst/>
            </c:numRef>
          </c:val>
          <c:extLst>
            <c:ext xmlns:c16="http://schemas.microsoft.com/office/drawing/2014/chart" uri="{C3380CC4-5D6E-409C-BE32-E72D297353CC}">
              <c16:uniqueId val="{00000001-8297-4848-AF14-7B2E320FC6F0}"/>
            </c:ext>
          </c:extLst>
        </c:ser>
        <c:dLbls>
          <c:showLegendKey val="0"/>
          <c:showVal val="0"/>
          <c:showCatName val="0"/>
          <c:showSerName val="0"/>
          <c:showPercent val="0"/>
          <c:showBubbleSize val="0"/>
        </c:dLbls>
        <c:gapWidth val="150"/>
        <c:axId val="2120443327"/>
        <c:axId val="2120443807"/>
        <c:extLst>
          <c:ext xmlns:c15="http://schemas.microsoft.com/office/drawing/2012/chart" uri="{02D57815-91ED-43cb-92C2-25804820EDAC}">
            <c15:filteredBarSeries>
              <c15:ser>
                <c:idx val="0"/>
                <c:order val="0"/>
                <c:tx>
                  <c:strRef>
                    <c:extLst>
                      <c:ext uri="{02D57815-91ED-43cb-92C2-25804820EDAC}">
                        <c15:formulaRef>
                          <c15:sqref>'Activities other than adventure'!$B$1</c15:sqref>
                        </c15:formulaRef>
                      </c:ext>
                    </c:extLst>
                    <c:strCache>
                      <c:ptCount val="1"/>
                      <c:pt idx="0">
                        <c:v>2015</c:v>
                      </c:pt>
                    </c:strCache>
                  </c:strRef>
                </c:tx>
                <c:spPr>
                  <a:solidFill>
                    <a:schemeClr val="accent1"/>
                  </a:solidFill>
                  <a:ln>
                    <a:noFill/>
                  </a:ln>
                  <a:effectLst/>
                </c:spPr>
                <c:invertIfNegative val="0"/>
                <c:cat>
                  <c:strRef>
                    <c:extLst>
                      <c:ext uri="{02D57815-91ED-43cb-92C2-25804820EDAC}">
                        <c15:formulaRef>
                          <c15:sqref>'Activities other than adventure'!$A$3:$A$9</c15:sqref>
                        </c15:formulaRef>
                      </c:ext>
                    </c:extLst>
                    <c:strCache>
                      <c:ptCount val="7"/>
                      <c:pt idx="0">
                        <c:v>Beach</c:v>
                      </c:pt>
                      <c:pt idx="1">
                        <c:v>Shopping</c:v>
                      </c:pt>
                      <c:pt idx="2">
                        <c:v>Visiting natural attractions</c:v>
                      </c:pt>
                      <c:pt idx="3">
                        <c:v>Wildlife</c:v>
                      </c:pt>
                      <c:pt idx="4">
                        <c:v>Social</c:v>
                      </c:pt>
                      <c:pt idx="5">
                        <c:v>Cultural, historical and heritage</c:v>
                      </c:pt>
                      <c:pt idx="6">
                        <c:v>Theme parks</c:v>
                      </c:pt>
                    </c:strCache>
                  </c:strRef>
                </c:cat>
                <c:val>
                  <c:numRef>
                    <c:extLst>
                      <c:ext uri="{02D57815-91ED-43cb-92C2-25804820EDAC}">
                        <c15:formulaRef>
                          <c15:sqref>'Activities other than adventure'!$B$3:$B$9</c15:sqref>
                        </c15:formulaRef>
                      </c:ext>
                    </c:extLst>
                    <c:numCache>
                      <c:formatCode>0%</c:formatCode>
                      <c:ptCount val="7"/>
                      <c:pt idx="0">
                        <c:v>0.82086762410473346</c:v>
                      </c:pt>
                      <c:pt idx="1">
                        <c:v>0.80726783550414982</c:v>
                      </c:pt>
                      <c:pt idx="2">
                        <c:v>0.89364503200153544</c:v>
                      </c:pt>
                      <c:pt idx="3">
                        <c:v>0.57098401557970513</c:v>
                      </c:pt>
                      <c:pt idx="4">
                        <c:v>0.22764606470295248</c:v>
                      </c:pt>
                      <c:pt idx="5">
                        <c:v>0.42710229498627261</c:v>
                      </c:pt>
                      <c:pt idx="6">
                        <c:v>0.51000193711907016</c:v>
                      </c:pt>
                    </c:numCache>
                  </c:numRef>
                </c:val>
                <c:extLst>
                  <c:ext xmlns:c16="http://schemas.microsoft.com/office/drawing/2014/chart" uri="{C3380CC4-5D6E-409C-BE32-E72D297353CC}">
                    <c16:uniqueId val="{00000002-8297-4848-AF14-7B2E320FC6F0}"/>
                  </c:ext>
                </c:extLst>
              </c15:ser>
            </c15:filteredBarSeries>
            <c15:filteredBarSeries>
              <c15:ser>
                <c:idx val="1"/>
                <c:order val="1"/>
                <c:tx>
                  <c:strRef>
                    <c:extLst xmlns:c15="http://schemas.microsoft.com/office/drawing/2012/chart">
                      <c:ext xmlns:c15="http://schemas.microsoft.com/office/drawing/2012/chart" uri="{02D57815-91ED-43cb-92C2-25804820EDAC}">
                        <c15:formulaRef>
                          <c15:sqref>'Activities other than adventure'!$C$1</c15:sqref>
                        </c15:formulaRef>
                      </c:ext>
                    </c:extLst>
                    <c:strCache>
                      <c:ptCount val="1"/>
                      <c:pt idx="0">
                        <c:v>2016</c:v>
                      </c:pt>
                    </c:strCache>
                  </c:strRef>
                </c:tx>
                <c:spPr>
                  <a:solidFill>
                    <a:schemeClr val="accent2"/>
                  </a:solidFill>
                  <a:ln>
                    <a:noFill/>
                  </a:ln>
                  <a:effectLst/>
                </c:spPr>
                <c:invertIfNegative val="0"/>
                <c:cat>
                  <c:strRef>
                    <c:extLst xmlns:c15="http://schemas.microsoft.com/office/drawing/2012/chart">
                      <c:ext xmlns:c15="http://schemas.microsoft.com/office/drawing/2012/chart" uri="{02D57815-91ED-43cb-92C2-25804820EDAC}">
                        <c15:formulaRef>
                          <c15:sqref>'Activities other than adventure'!$A$3:$A$9</c15:sqref>
                        </c15:formulaRef>
                      </c:ext>
                    </c:extLst>
                    <c:strCache>
                      <c:ptCount val="7"/>
                      <c:pt idx="0">
                        <c:v>Beach</c:v>
                      </c:pt>
                      <c:pt idx="1">
                        <c:v>Shopping</c:v>
                      </c:pt>
                      <c:pt idx="2">
                        <c:v>Visiting natural attractions</c:v>
                      </c:pt>
                      <c:pt idx="3">
                        <c:v>Wildlife</c:v>
                      </c:pt>
                      <c:pt idx="4">
                        <c:v>Social</c:v>
                      </c:pt>
                      <c:pt idx="5">
                        <c:v>Cultural, historical and heritage</c:v>
                      </c:pt>
                      <c:pt idx="6">
                        <c:v>Theme parks</c:v>
                      </c:pt>
                    </c:strCache>
                  </c:strRef>
                </c:cat>
                <c:val>
                  <c:numRef>
                    <c:extLst xmlns:c15="http://schemas.microsoft.com/office/drawing/2012/chart">
                      <c:ext xmlns:c15="http://schemas.microsoft.com/office/drawing/2012/chart" uri="{02D57815-91ED-43cb-92C2-25804820EDAC}">
                        <c15:formulaRef>
                          <c15:sqref>'Activities other than adventure'!$C$3:$C$9</c15:sqref>
                        </c15:formulaRef>
                      </c:ext>
                    </c:extLst>
                    <c:numCache>
                      <c:formatCode>0%</c:formatCode>
                      <c:ptCount val="7"/>
                      <c:pt idx="0">
                        <c:v>0.66308613853473763</c:v>
                      </c:pt>
                      <c:pt idx="1">
                        <c:v>0.86637859736679834</c:v>
                      </c:pt>
                      <c:pt idx="2">
                        <c:v>0.85209665613236307</c:v>
                      </c:pt>
                      <c:pt idx="3">
                        <c:v>0.74443179093983369</c:v>
                      </c:pt>
                      <c:pt idx="4">
                        <c:v>0.4374626880212395</c:v>
                      </c:pt>
                      <c:pt idx="5">
                        <c:v>0.64591357876027988</c:v>
                      </c:pt>
                      <c:pt idx="6">
                        <c:v>0.27005590836493276</c:v>
                      </c:pt>
                    </c:numCache>
                  </c:numRef>
                </c:val>
                <c:extLst xmlns:c15="http://schemas.microsoft.com/office/drawing/2012/chart">
                  <c:ext xmlns:c16="http://schemas.microsoft.com/office/drawing/2014/chart" uri="{C3380CC4-5D6E-409C-BE32-E72D297353CC}">
                    <c16:uniqueId val="{00000003-8297-4848-AF14-7B2E320FC6F0}"/>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'Activities other than adventure'!$D$1</c15:sqref>
                        </c15:formulaRef>
                      </c:ext>
                    </c:extLst>
                    <c:strCache>
                      <c:ptCount val="1"/>
                      <c:pt idx="0">
                        <c:v>2017</c:v>
                      </c:pt>
                    </c:strCache>
                  </c:strRef>
                </c:tx>
                <c:spPr>
                  <a:solidFill>
                    <a:schemeClr val="accent3"/>
                  </a:solidFill>
                  <a:ln>
                    <a:noFill/>
                  </a:ln>
                  <a:effectLst/>
                </c:spPr>
                <c:invertIfNegative val="0"/>
                <c:cat>
                  <c:strRef>
                    <c:extLst xmlns:c15="http://schemas.microsoft.com/office/drawing/2012/chart">
                      <c:ext xmlns:c15="http://schemas.microsoft.com/office/drawing/2012/chart" uri="{02D57815-91ED-43cb-92C2-25804820EDAC}">
                        <c15:formulaRef>
                          <c15:sqref>'Activities other than adventure'!$A$3:$A$9</c15:sqref>
                        </c15:formulaRef>
                      </c:ext>
                    </c:extLst>
                    <c:strCache>
                      <c:ptCount val="7"/>
                      <c:pt idx="0">
                        <c:v>Beach</c:v>
                      </c:pt>
                      <c:pt idx="1">
                        <c:v>Shopping</c:v>
                      </c:pt>
                      <c:pt idx="2">
                        <c:v>Visiting natural attractions</c:v>
                      </c:pt>
                      <c:pt idx="3">
                        <c:v>Wildlife</c:v>
                      </c:pt>
                      <c:pt idx="4">
                        <c:v>Social</c:v>
                      </c:pt>
                      <c:pt idx="5">
                        <c:v>Cultural, historical and heritage</c:v>
                      </c:pt>
                      <c:pt idx="6">
                        <c:v>Theme parks</c:v>
                      </c:pt>
                    </c:strCache>
                  </c:strRef>
                </c:cat>
                <c:val>
                  <c:numRef>
                    <c:extLst xmlns:c15="http://schemas.microsoft.com/office/drawing/2012/chart">
                      <c:ext xmlns:c15="http://schemas.microsoft.com/office/drawing/2012/chart" uri="{02D57815-91ED-43cb-92C2-25804820EDAC}">
                        <c15:formulaRef>
                          <c15:sqref>'Activities other than adventure'!$D$3:$D$9</c15:sqref>
                        </c15:formulaRef>
                      </c:ext>
                    </c:extLst>
                    <c:numCache>
                      <c:formatCode>0%</c:formatCode>
                      <c:ptCount val="7"/>
                      <c:pt idx="0">
                        <c:v>0.57734292885500038</c:v>
                      </c:pt>
                      <c:pt idx="1">
                        <c:v>0.77892585160023653</c:v>
                      </c:pt>
                      <c:pt idx="2">
                        <c:v>0.81693845168948409</c:v>
                      </c:pt>
                      <c:pt idx="3">
                        <c:v>0.74505371067836601</c:v>
                      </c:pt>
                      <c:pt idx="4">
                        <c:v>0.50326342880554475</c:v>
                      </c:pt>
                      <c:pt idx="5">
                        <c:v>0.64703454100010394</c:v>
                      </c:pt>
                      <c:pt idx="6">
                        <c:v>0.18113404837427877</c:v>
                      </c:pt>
                    </c:numCache>
                  </c:numRef>
                </c:val>
                <c:extLst xmlns:c15="http://schemas.microsoft.com/office/drawing/2012/chart">
                  <c:ext xmlns:c16="http://schemas.microsoft.com/office/drawing/2014/chart" uri="{C3380CC4-5D6E-409C-BE32-E72D297353CC}">
                    <c16:uniqueId val="{00000004-8297-4848-AF14-7B2E320FC6F0}"/>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'Activities other than adventure'!$E$1</c15:sqref>
                        </c15:formulaRef>
                      </c:ext>
                    </c:extLst>
                    <c:strCache>
                      <c:ptCount val="1"/>
                      <c:pt idx="0">
                        <c:v>2018</c:v>
                      </c:pt>
                    </c:strCache>
                  </c:strRef>
                </c:tx>
                <c:spPr>
                  <a:solidFill>
                    <a:schemeClr val="accent4"/>
                  </a:solidFill>
                  <a:ln>
                    <a:noFill/>
                  </a:ln>
                  <a:effectLst/>
                </c:spPr>
                <c:invertIfNegative val="0"/>
                <c:cat>
                  <c:strRef>
                    <c:extLst xmlns:c15="http://schemas.microsoft.com/office/drawing/2012/chart">
                      <c:ext xmlns:c15="http://schemas.microsoft.com/office/drawing/2012/chart" uri="{02D57815-91ED-43cb-92C2-25804820EDAC}">
                        <c15:formulaRef>
                          <c15:sqref>'Activities other than adventure'!$A$3:$A$9</c15:sqref>
                        </c15:formulaRef>
                      </c:ext>
                    </c:extLst>
                    <c:strCache>
                      <c:ptCount val="7"/>
                      <c:pt idx="0">
                        <c:v>Beach</c:v>
                      </c:pt>
                      <c:pt idx="1">
                        <c:v>Shopping</c:v>
                      </c:pt>
                      <c:pt idx="2">
                        <c:v>Visiting natural attractions</c:v>
                      </c:pt>
                      <c:pt idx="3">
                        <c:v>Wildlife</c:v>
                      </c:pt>
                      <c:pt idx="4">
                        <c:v>Social</c:v>
                      </c:pt>
                      <c:pt idx="5">
                        <c:v>Cultural, historical and heritage</c:v>
                      </c:pt>
                      <c:pt idx="6">
                        <c:v>Theme parks</c:v>
                      </c:pt>
                    </c:strCache>
                  </c:strRef>
                </c:cat>
                <c:val>
                  <c:numRef>
                    <c:extLst xmlns:c15="http://schemas.microsoft.com/office/drawing/2012/chart">
                      <c:ext xmlns:c15="http://schemas.microsoft.com/office/drawing/2012/chart" uri="{02D57815-91ED-43cb-92C2-25804820EDAC}">
                        <c15:formulaRef>
                          <c15:sqref>'Activities other than adventure'!$E$3:$E$9</c15:sqref>
                        </c15:formulaRef>
                      </c:ext>
                    </c:extLst>
                    <c:numCache>
                      <c:formatCode>0%</c:formatCode>
                      <c:ptCount val="7"/>
                      <c:pt idx="0">
                        <c:v>0.61211092346750007</c:v>
                      </c:pt>
                      <c:pt idx="1">
                        <c:v>0.78269059879483383</c:v>
                      </c:pt>
                      <c:pt idx="2">
                        <c:v>0.84477372918338578</c:v>
                      </c:pt>
                      <c:pt idx="3">
                        <c:v>0.75392245391720702</c:v>
                      </c:pt>
                      <c:pt idx="4">
                        <c:v>0.51334803523483574</c:v>
                      </c:pt>
                      <c:pt idx="5">
                        <c:v>0.63167187672271718</c:v>
                      </c:pt>
                      <c:pt idx="6">
                        <c:v>0.11388936060122525</c:v>
                      </c:pt>
                    </c:numCache>
                  </c:numRef>
                </c:val>
                <c:extLst xmlns:c15="http://schemas.microsoft.com/office/drawing/2012/chart">
                  <c:ext xmlns:c16="http://schemas.microsoft.com/office/drawing/2014/chart" uri="{C3380CC4-5D6E-409C-BE32-E72D297353CC}">
                    <c16:uniqueId val="{00000005-8297-4848-AF14-7B2E320FC6F0}"/>
                  </c:ext>
                </c:extLst>
              </c15:ser>
            </c15:filteredBarSeries>
            <c15:filteredBarSeries>
              <c15:ser>
                <c:idx val="5"/>
                <c:order val="5"/>
                <c:tx>
                  <c:strRef>
                    <c:extLst xmlns:c15="http://schemas.microsoft.com/office/drawing/2012/chart">
                      <c:ext xmlns:c15="http://schemas.microsoft.com/office/drawing/2012/chart" uri="{02D57815-91ED-43cb-92C2-25804820EDAC}">
                        <c15:formulaRef>
                          <c15:sqref>'Activities other than adventure'!$G$1</c15:sqref>
                        </c15:formulaRef>
                      </c:ext>
                    </c:extLst>
                    <c:strCache>
                      <c:ptCount val="1"/>
                      <c:pt idx="0">
                        <c:v>2020</c:v>
                      </c:pt>
                    </c:strCache>
                  </c:strRef>
                </c:tx>
                <c:spPr>
                  <a:solidFill>
                    <a:schemeClr val="accent6"/>
                  </a:solidFill>
                  <a:ln>
                    <a:noFill/>
                  </a:ln>
                  <a:effectLst/>
                </c:spPr>
                <c:invertIfNegative val="0"/>
                <c:cat>
                  <c:strRef>
                    <c:extLst xmlns:c15="http://schemas.microsoft.com/office/drawing/2012/chart">
                      <c:ext xmlns:c15="http://schemas.microsoft.com/office/drawing/2012/chart" uri="{02D57815-91ED-43cb-92C2-25804820EDAC}">
                        <c15:formulaRef>
                          <c15:sqref>'Activities other than adventure'!$A$3:$A$9</c15:sqref>
                        </c15:formulaRef>
                      </c:ext>
                    </c:extLst>
                    <c:strCache>
                      <c:ptCount val="7"/>
                      <c:pt idx="0">
                        <c:v>Beach</c:v>
                      </c:pt>
                      <c:pt idx="1">
                        <c:v>Shopping</c:v>
                      </c:pt>
                      <c:pt idx="2">
                        <c:v>Visiting natural attractions</c:v>
                      </c:pt>
                      <c:pt idx="3">
                        <c:v>Wildlife</c:v>
                      </c:pt>
                      <c:pt idx="4">
                        <c:v>Social</c:v>
                      </c:pt>
                      <c:pt idx="5">
                        <c:v>Cultural, historical and heritage</c:v>
                      </c:pt>
                      <c:pt idx="6">
                        <c:v>Theme parks</c:v>
                      </c:pt>
                    </c:strCache>
                  </c:strRef>
                </c:cat>
                <c:val>
                  <c:numRef>
                    <c:extLst xmlns:c15="http://schemas.microsoft.com/office/drawing/2012/chart">
                      <c:ext xmlns:c15="http://schemas.microsoft.com/office/drawing/2012/chart" uri="{02D57815-91ED-43cb-92C2-25804820EDAC}">
                        <c15:formulaRef>
                          <c15:sqref>'Activities other than adventure'!$G$3:$G$9</c15:sqref>
                        </c15:formulaRef>
                      </c:ext>
                    </c:extLst>
                    <c:numCache>
                      <c:formatCode>0%</c:formatCode>
                      <c:ptCount val="7"/>
                      <c:pt idx="0">
                        <c:v>0.68158845352956343</c:v>
                      </c:pt>
                      <c:pt idx="1">
                        <c:v>0.7376272115821394</c:v>
                      </c:pt>
                      <c:pt idx="2">
                        <c:v>0.74802842408752668</c:v>
                      </c:pt>
                      <c:pt idx="3">
                        <c:v>0.63485989738483961</c:v>
                      </c:pt>
                      <c:pt idx="4">
                        <c:v>0.51959553104990297</c:v>
                      </c:pt>
                      <c:pt idx="5">
                        <c:v>0.54713393076340078</c:v>
                      </c:pt>
                      <c:pt idx="6">
                        <c:v>9.4001001900826331E-2</c:v>
                      </c:pt>
                    </c:numCache>
                  </c:numRef>
                </c:val>
                <c:extLst xmlns:c15="http://schemas.microsoft.com/office/drawing/2012/chart">
                  <c:ext xmlns:c16="http://schemas.microsoft.com/office/drawing/2014/chart" uri="{C3380CC4-5D6E-409C-BE32-E72D297353CC}">
                    <c16:uniqueId val="{00000006-8297-4848-AF14-7B2E320FC6F0}"/>
                  </c:ext>
                </c:extLst>
              </c15:ser>
            </c15:filteredBarSeries>
            <c15:filteredBarSeries>
              <c15:ser>
                <c:idx val="6"/>
                <c:order val="6"/>
                <c:tx>
                  <c:strRef>
                    <c:extLst xmlns:c15="http://schemas.microsoft.com/office/drawing/2012/chart">
                      <c:ext xmlns:c15="http://schemas.microsoft.com/office/drawing/2012/chart" uri="{02D57815-91ED-43cb-92C2-25804820EDAC}">
                        <c15:formulaRef>
                          <c15:sqref>'Activities other than adventure'!$H$1</c15:sqref>
                        </c15:formulaRef>
                      </c:ext>
                    </c:extLst>
                    <c:strCache>
                      <c:ptCount val="1"/>
                      <c:pt idx="0">
                        <c:v>2021</c:v>
                      </c:pt>
                    </c:strCache>
                  </c:strRef>
                </c:tx>
                <c:spPr>
                  <a:solidFill>
                    <a:schemeClr val="accent1">
                      <a:lumMod val="60000"/>
                    </a:schemeClr>
                  </a:solidFill>
                  <a:ln>
                    <a:noFill/>
                  </a:ln>
                  <a:effectLst/>
                </c:spPr>
                <c:invertIfNegative val="0"/>
                <c:cat>
                  <c:strRef>
                    <c:extLst xmlns:c15="http://schemas.microsoft.com/office/drawing/2012/chart">
                      <c:ext xmlns:c15="http://schemas.microsoft.com/office/drawing/2012/chart" uri="{02D57815-91ED-43cb-92C2-25804820EDAC}">
                        <c15:formulaRef>
                          <c15:sqref>'Activities other than adventure'!$A$3:$A$9</c15:sqref>
                        </c15:formulaRef>
                      </c:ext>
                    </c:extLst>
                    <c:strCache>
                      <c:ptCount val="7"/>
                      <c:pt idx="0">
                        <c:v>Beach</c:v>
                      </c:pt>
                      <c:pt idx="1">
                        <c:v>Shopping</c:v>
                      </c:pt>
                      <c:pt idx="2">
                        <c:v>Visiting natural attractions</c:v>
                      </c:pt>
                      <c:pt idx="3">
                        <c:v>Wildlife</c:v>
                      </c:pt>
                      <c:pt idx="4">
                        <c:v>Social</c:v>
                      </c:pt>
                      <c:pt idx="5">
                        <c:v>Cultural, historical and heritage</c:v>
                      </c:pt>
                      <c:pt idx="6">
                        <c:v>Theme parks</c:v>
                      </c:pt>
                    </c:strCache>
                  </c:strRef>
                </c:cat>
                <c:val>
                  <c:numRef>
                    <c:extLst xmlns:c15="http://schemas.microsoft.com/office/drawing/2012/chart">
                      <c:ext xmlns:c15="http://schemas.microsoft.com/office/drawing/2012/chart" uri="{02D57815-91ED-43cb-92C2-25804820EDAC}">
                        <c15:formulaRef>
                          <c15:sqref>'Activities other than adventure'!$H$3:$H$9</c15:sqref>
                        </c15:formulaRef>
                      </c:ext>
                    </c:extLst>
                    <c:numCache>
                      <c:formatCode>0%</c:formatCode>
                      <c:ptCount val="7"/>
                      <c:pt idx="0">
                        <c:v>0.61289523000425417</c:v>
                      </c:pt>
                      <c:pt idx="1">
                        <c:v>0.74266942158299099</c:v>
                      </c:pt>
                      <c:pt idx="2">
                        <c:v>0.70364111809843932</c:v>
                      </c:pt>
                      <c:pt idx="3">
                        <c:v>0.57877543428733313</c:v>
                      </c:pt>
                      <c:pt idx="4">
                        <c:v>0.49774290413090194</c:v>
                      </c:pt>
                      <c:pt idx="5">
                        <c:v>0.38570274062023285</c:v>
                      </c:pt>
                      <c:pt idx="6">
                        <c:v>8.245406813317778E-2</c:v>
                      </c:pt>
                    </c:numCache>
                  </c:numRef>
                </c:val>
                <c:extLst xmlns:c15="http://schemas.microsoft.com/office/drawing/2012/chart">
                  <c:ext xmlns:c16="http://schemas.microsoft.com/office/drawing/2014/chart" uri="{C3380CC4-5D6E-409C-BE32-E72D297353CC}">
                    <c16:uniqueId val="{00000007-8297-4848-AF14-7B2E320FC6F0}"/>
                  </c:ext>
                </c:extLst>
              </c15:ser>
            </c15:filteredBarSeries>
            <c15:filteredBarSeries>
              <c15:ser>
                <c:idx val="7"/>
                <c:order val="7"/>
                <c:tx>
                  <c:strRef>
                    <c:extLst xmlns:c15="http://schemas.microsoft.com/office/drawing/2012/chart">
                      <c:ext xmlns:c15="http://schemas.microsoft.com/office/drawing/2012/chart" uri="{02D57815-91ED-43cb-92C2-25804820EDAC}">
                        <c15:formulaRef>
                          <c15:sqref>'Activities other than adventure'!$I$1</c15:sqref>
                        </c15:formulaRef>
                      </c:ext>
                    </c:extLst>
                    <c:strCache>
                      <c:ptCount val="1"/>
                      <c:pt idx="0">
                        <c:v>2022</c:v>
                      </c:pt>
                    </c:strCache>
                  </c:strRef>
                </c:tx>
                <c:spPr>
                  <a:solidFill>
                    <a:schemeClr val="accent2">
                      <a:lumMod val="60000"/>
                    </a:schemeClr>
                  </a:solidFill>
                  <a:ln>
                    <a:noFill/>
                  </a:ln>
                  <a:effectLst/>
                </c:spPr>
                <c:invertIfNegative val="0"/>
                <c:cat>
                  <c:strRef>
                    <c:extLst xmlns:c15="http://schemas.microsoft.com/office/drawing/2012/chart">
                      <c:ext xmlns:c15="http://schemas.microsoft.com/office/drawing/2012/chart" uri="{02D57815-91ED-43cb-92C2-25804820EDAC}">
                        <c15:formulaRef>
                          <c15:sqref>'Activities other than adventure'!$A$3:$A$9</c15:sqref>
                        </c15:formulaRef>
                      </c:ext>
                    </c:extLst>
                    <c:strCache>
                      <c:ptCount val="7"/>
                      <c:pt idx="0">
                        <c:v>Beach</c:v>
                      </c:pt>
                      <c:pt idx="1">
                        <c:v>Shopping</c:v>
                      </c:pt>
                      <c:pt idx="2">
                        <c:v>Visiting natural attractions</c:v>
                      </c:pt>
                      <c:pt idx="3">
                        <c:v>Wildlife</c:v>
                      </c:pt>
                      <c:pt idx="4">
                        <c:v>Social</c:v>
                      </c:pt>
                      <c:pt idx="5">
                        <c:v>Cultural, historical and heritage</c:v>
                      </c:pt>
                      <c:pt idx="6">
                        <c:v>Theme parks</c:v>
                      </c:pt>
                    </c:strCache>
                  </c:strRef>
                </c:cat>
                <c:val>
                  <c:numRef>
                    <c:extLst xmlns:c15="http://schemas.microsoft.com/office/drawing/2012/chart">
                      <c:ext xmlns:c15="http://schemas.microsoft.com/office/drawing/2012/chart" uri="{02D57815-91ED-43cb-92C2-25804820EDAC}">
                        <c15:formulaRef>
                          <c15:sqref>'Activities other than adventure'!$I$3:$I$9</c15:sqref>
                        </c15:formulaRef>
                      </c:ext>
                    </c:extLst>
                    <c:numCache>
                      <c:formatCode>0%</c:formatCode>
                      <c:ptCount val="7"/>
                      <c:pt idx="0">
                        <c:v>0.74053304151974986</c:v>
                      </c:pt>
                      <c:pt idx="1">
                        <c:v>0.75191316424951982</c:v>
                      </c:pt>
                      <c:pt idx="2">
                        <c:v>0.70803821173509907</c:v>
                      </c:pt>
                      <c:pt idx="3">
                        <c:v>0.54310645276007352</c:v>
                      </c:pt>
                      <c:pt idx="4">
                        <c:v>0.5086333087417283</c:v>
                      </c:pt>
                      <c:pt idx="5">
                        <c:v>0.41880322665115943</c:v>
                      </c:pt>
                      <c:pt idx="6">
                        <c:v>9.4826159090422094E-2</c:v>
                      </c:pt>
                    </c:numCache>
                  </c:numRef>
                </c:val>
                <c:extLst xmlns:c15="http://schemas.microsoft.com/office/drawing/2012/chart">
                  <c:ext xmlns:c16="http://schemas.microsoft.com/office/drawing/2014/chart" uri="{C3380CC4-5D6E-409C-BE32-E72D297353CC}">
                    <c16:uniqueId val="{00000008-8297-4848-AF14-7B2E320FC6F0}"/>
                  </c:ext>
                </c:extLst>
              </c15:ser>
            </c15:filteredBarSeries>
          </c:ext>
        </c:extLst>
      </c:barChart>
      <c:catAx>
        <c:axId val="2120443327"/>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2120443807"/>
        <c:crosses val="autoZero"/>
        <c:auto val="1"/>
        <c:lblAlgn val="ctr"/>
        <c:lblOffset val="100"/>
        <c:noMultiLvlLbl val="0"/>
      </c:catAx>
      <c:valAx>
        <c:axId val="2120443807"/>
        <c:scaling>
          <c:orientation val="minMax"/>
        </c:scaling>
        <c:delete val="0"/>
        <c:axPos val="t"/>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2044332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Nunito" pitchFamily="2" charset="0"/>
                <a:ea typeface="+mn-ea"/>
                <a:cs typeface="+mn-cs"/>
              </a:defRPr>
            </a:pPr>
            <a:r>
              <a:rPr lang="en-ZA" sz="1100">
                <a:latin typeface="Nunito" pitchFamily="2" charset="0"/>
              </a:rPr>
              <a:t>Top</a:t>
            </a:r>
            <a:r>
              <a:rPr lang="en-ZA" sz="1100" baseline="0">
                <a:latin typeface="Nunito" pitchFamily="2" charset="0"/>
              </a:rPr>
              <a:t> Adventure Countries in terms of Numbers</a:t>
            </a:r>
          </a:p>
        </c:rich>
      </c:tx>
      <c:overlay val="0"/>
      <c:spPr>
        <a:noFill/>
        <a:ln>
          <a:noFill/>
        </a:ln>
        <a:effectLst/>
      </c:spPr>
      <c:txPr>
        <a:bodyPr rot="0" spcFirstLastPara="1" vertOverflow="ellipsis" vert="horz" wrap="square" anchor="ctr" anchorCtr="1"/>
        <a:lstStyle/>
        <a:p>
          <a:pPr>
            <a:defRPr sz="1100" b="0" i="0" u="none" strike="noStrike" kern="1200" spc="0" baseline="0">
              <a:solidFill>
                <a:schemeClr val="tx1">
                  <a:lumMod val="65000"/>
                  <a:lumOff val="35000"/>
                </a:schemeClr>
              </a:solidFill>
              <a:latin typeface="Nunito" pitchFamily="2" charset="0"/>
              <a:ea typeface="+mn-ea"/>
              <a:cs typeface="+mn-cs"/>
            </a:defRPr>
          </a:pPr>
          <a:endParaRPr lang="en-US"/>
        </a:p>
      </c:txPr>
    </c:title>
    <c:autoTitleDeleted val="0"/>
    <c:plotArea>
      <c:layout/>
      <c:barChart>
        <c:barDir val="col"/>
        <c:grouping val="clustered"/>
        <c:varyColors val="0"/>
        <c:ser>
          <c:idx val="4"/>
          <c:order val="4"/>
          <c:tx>
            <c:strRef>
              <c:f>'share by country'!$F$1</c:f>
              <c:strCache>
                <c:ptCount val="1"/>
                <c:pt idx="0">
                  <c:v>2019</c:v>
                </c:pt>
              </c:strCache>
            </c:strRef>
          </c:tx>
          <c:spPr>
            <a:solidFill>
              <a:srgbClr val="FFC000"/>
            </a:solidFill>
            <a:ln>
              <a:noFill/>
            </a:ln>
            <a:effectLst/>
          </c:spPr>
          <c:invertIfNegative val="0"/>
          <c:cat>
            <c:strRef>
              <c:f>'share by country'!$A$2:$A$11</c:f>
              <c:strCache>
                <c:ptCount val="10"/>
                <c:pt idx="0">
                  <c:v>UK</c:v>
                </c:pt>
                <c:pt idx="1">
                  <c:v>Germany</c:v>
                </c:pt>
                <c:pt idx="2">
                  <c:v>USA</c:v>
                </c:pt>
                <c:pt idx="3">
                  <c:v>The Netherlands</c:v>
                </c:pt>
                <c:pt idx="4">
                  <c:v>France</c:v>
                </c:pt>
                <c:pt idx="5">
                  <c:v>Lesotho</c:v>
                </c:pt>
                <c:pt idx="6">
                  <c:v>Italy</c:v>
                </c:pt>
                <c:pt idx="7">
                  <c:v>Switzerland</c:v>
                </c:pt>
                <c:pt idx="8">
                  <c:v>Canada</c:v>
                </c:pt>
                <c:pt idx="9">
                  <c:v>Australia</c:v>
                </c:pt>
              </c:strCache>
            </c:strRef>
          </c:cat>
          <c:val>
            <c:numRef>
              <c:f>'share by country'!$F$2:$F$11</c:f>
              <c:numCache>
                <c:formatCode>0%</c:formatCode>
                <c:ptCount val="10"/>
                <c:pt idx="0">
                  <c:v>0.145420891586163</c:v>
                </c:pt>
                <c:pt idx="1">
                  <c:v>0.15156628589729643</c:v>
                </c:pt>
                <c:pt idx="2">
                  <c:v>0.14042156989622168</c:v>
                </c:pt>
                <c:pt idx="3">
                  <c:v>5.9930121092975915E-2</c:v>
                </c:pt>
                <c:pt idx="4">
                  <c:v>6.6563500603776388E-2</c:v>
                </c:pt>
                <c:pt idx="5">
                  <c:v>2.1668057845672314E-2</c:v>
                </c:pt>
                <c:pt idx="6">
                  <c:v>2.6407591109136808E-2</c:v>
                </c:pt>
                <c:pt idx="7">
                  <c:v>2.1638294702645874E-2</c:v>
                </c:pt>
                <c:pt idx="8">
                  <c:v>2.7288854408601234E-2</c:v>
                </c:pt>
                <c:pt idx="9">
                  <c:v>3.086332877074701E-2</c:v>
                </c:pt>
              </c:numCache>
            </c:numRef>
          </c:val>
          <c:extLst>
            <c:ext xmlns:c16="http://schemas.microsoft.com/office/drawing/2014/chart" uri="{C3380CC4-5D6E-409C-BE32-E72D297353CC}">
              <c16:uniqueId val="{00000000-1BA5-4261-BBF7-21EA6342E989}"/>
            </c:ext>
          </c:extLst>
        </c:ser>
        <c:ser>
          <c:idx val="8"/>
          <c:order val="8"/>
          <c:tx>
            <c:strRef>
              <c:f>'share by country'!$J$1</c:f>
              <c:strCache>
                <c:ptCount val="1"/>
                <c:pt idx="0">
                  <c:v>2023</c:v>
                </c:pt>
              </c:strCache>
            </c:strRef>
          </c:tx>
          <c:spPr>
            <a:solidFill>
              <a:srgbClr val="002060"/>
            </a:solidFill>
            <a:ln>
              <a:noFill/>
            </a:ln>
            <a:effectLst/>
          </c:spPr>
          <c:invertIfNegative val="0"/>
          <c:cat>
            <c:strRef>
              <c:f>'share by country'!$A$2:$A$11</c:f>
              <c:strCache>
                <c:ptCount val="10"/>
                <c:pt idx="0">
                  <c:v>UK</c:v>
                </c:pt>
                <c:pt idx="1">
                  <c:v>Germany</c:v>
                </c:pt>
                <c:pt idx="2">
                  <c:v>USA</c:v>
                </c:pt>
                <c:pt idx="3">
                  <c:v>The Netherlands</c:v>
                </c:pt>
                <c:pt idx="4">
                  <c:v>France</c:v>
                </c:pt>
                <c:pt idx="5">
                  <c:v>Lesotho</c:v>
                </c:pt>
                <c:pt idx="6">
                  <c:v>Italy</c:v>
                </c:pt>
                <c:pt idx="7">
                  <c:v>Switzerland</c:v>
                </c:pt>
                <c:pt idx="8">
                  <c:v>Canada</c:v>
                </c:pt>
                <c:pt idx="9">
                  <c:v>Australia</c:v>
                </c:pt>
              </c:strCache>
            </c:strRef>
          </c:cat>
          <c:val>
            <c:numRef>
              <c:f>'share by country'!$J$2:$J$11</c:f>
              <c:numCache>
                <c:formatCode>0%</c:formatCode>
                <c:ptCount val="10"/>
                <c:pt idx="0">
                  <c:v>0.17210628471498032</c:v>
                </c:pt>
                <c:pt idx="1">
                  <c:v>0.14333764403834701</c:v>
                </c:pt>
                <c:pt idx="2">
                  <c:v>0.12275726011773112</c:v>
                </c:pt>
                <c:pt idx="3">
                  <c:v>7.115621277474346E-2</c:v>
                </c:pt>
                <c:pt idx="4">
                  <c:v>6.9368672798119063E-2</c:v>
                </c:pt>
                <c:pt idx="5">
                  <c:v>3.0938384392197555E-2</c:v>
                </c:pt>
                <c:pt idx="6">
                  <c:v>2.7261167004288104E-2</c:v>
                </c:pt>
                <c:pt idx="7">
                  <c:v>2.6657348949092573E-2</c:v>
                </c:pt>
                <c:pt idx="8">
                  <c:v>2.5319393788368429E-2</c:v>
                </c:pt>
                <c:pt idx="9">
                  <c:v>2.3430740006180194E-2</c:v>
                </c:pt>
              </c:numCache>
            </c:numRef>
          </c:val>
          <c:extLst>
            <c:ext xmlns:c16="http://schemas.microsoft.com/office/drawing/2014/chart" uri="{C3380CC4-5D6E-409C-BE32-E72D297353CC}">
              <c16:uniqueId val="{00000001-1BA5-4261-BBF7-21EA6342E989}"/>
            </c:ext>
          </c:extLst>
        </c:ser>
        <c:dLbls>
          <c:showLegendKey val="0"/>
          <c:showVal val="0"/>
          <c:showCatName val="0"/>
          <c:showSerName val="0"/>
          <c:showPercent val="0"/>
          <c:showBubbleSize val="0"/>
        </c:dLbls>
        <c:gapWidth val="219"/>
        <c:axId val="575457567"/>
        <c:axId val="575462367"/>
        <c:extLst>
          <c:ext xmlns:c15="http://schemas.microsoft.com/office/drawing/2012/chart" uri="{02D57815-91ED-43cb-92C2-25804820EDAC}">
            <c15:filteredBarSeries>
              <c15:ser>
                <c:idx val="0"/>
                <c:order val="0"/>
                <c:tx>
                  <c:strRef>
                    <c:extLst>
                      <c:ext uri="{02D57815-91ED-43cb-92C2-25804820EDAC}">
                        <c15:formulaRef>
                          <c15:sqref>'share by country'!$B$1</c15:sqref>
                        </c15:formulaRef>
                      </c:ext>
                    </c:extLst>
                    <c:strCache>
                      <c:ptCount val="1"/>
                      <c:pt idx="0">
                        <c:v>2015</c:v>
                      </c:pt>
                    </c:strCache>
                  </c:strRef>
                </c:tx>
                <c:spPr>
                  <a:solidFill>
                    <a:schemeClr val="accent1"/>
                  </a:solidFill>
                  <a:ln>
                    <a:noFill/>
                  </a:ln>
                  <a:effectLst/>
                </c:spPr>
                <c:invertIfNegative val="0"/>
                <c:cat>
                  <c:strRef>
                    <c:extLst>
                      <c:ext uri="{02D57815-91ED-43cb-92C2-25804820EDAC}">
                        <c15:formulaRef>
                          <c15:sqref>'share by country'!$A$2:$A$11</c15:sqref>
                        </c15:formulaRef>
                      </c:ext>
                    </c:extLst>
                    <c:strCache>
                      <c:ptCount val="10"/>
                      <c:pt idx="0">
                        <c:v>UK</c:v>
                      </c:pt>
                      <c:pt idx="1">
                        <c:v>Germany</c:v>
                      </c:pt>
                      <c:pt idx="2">
                        <c:v>USA</c:v>
                      </c:pt>
                      <c:pt idx="3">
                        <c:v>The Netherlands</c:v>
                      </c:pt>
                      <c:pt idx="4">
                        <c:v>France</c:v>
                      </c:pt>
                      <c:pt idx="5">
                        <c:v>Lesotho</c:v>
                      </c:pt>
                      <c:pt idx="6">
                        <c:v>Italy</c:v>
                      </c:pt>
                      <c:pt idx="7">
                        <c:v>Switzerland</c:v>
                      </c:pt>
                      <c:pt idx="8">
                        <c:v>Canada</c:v>
                      </c:pt>
                      <c:pt idx="9">
                        <c:v>Australia</c:v>
                      </c:pt>
                    </c:strCache>
                  </c:strRef>
                </c:cat>
                <c:val>
                  <c:numRef>
                    <c:extLst>
                      <c:ext uri="{02D57815-91ED-43cb-92C2-25804820EDAC}">
                        <c15:formulaRef>
                          <c15:sqref>'share by country'!$B$2:$B$11</c15:sqref>
                        </c15:formulaRef>
                      </c:ext>
                    </c:extLst>
                    <c:numCache>
                      <c:formatCode>0%</c:formatCode>
                      <c:ptCount val="10"/>
                      <c:pt idx="0">
                        <c:v>0.17059008444501733</c:v>
                      </c:pt>
                      <c:pt idx="1">
                        <c:v>0.15168856668881026</c:v>
                      </c:pt>
                      <c:pt idx="2">
                        <c:v>0.13020668847093417</c:v>
                      </c:pt>
                      <c:pt idx="3">
                        <c:v>7.1482315655429784E-2</c:v>
                      </c:pt>
                      <c:pt idx="4">
                        <c:v>4.9005910297130612E-2</c:v>
                      </c:pt>
                      <c:pt idx="5">
                        <c:v>1.7309584396386728E-2</c:v>
                      </c:pt>
                      <c:pt idx="6">
                        <c:v>2.0097338461792423E-2</c:v>
                      </c:pt>
                      <c:pt idx="7">
                        <c:v>2.7322984189593839E-2</c:v>
                      </c:pt>
                      <c:pt idx="8">
                        <c:v>3.0474202477739239E-2</c:v>
                      </c:pt>
                      <c:pt idx="9">
                        <c:v>3.1701261747456723E-2</c:v>
                      </c:pt>
                    </c:numCache>
                  </c:numRef>
                </c:val>
                <c:extLst>
                  <c:ext xmlns:c16="http://schemas.microsoft.com/office/drawing/2014/chart" uri="{C3380CC4-5D6E-409C-BE32-E72D297353CC}">
                    <c16:uniqueId val="{00000002-1BA5-4261-BBF7-21EA6342E989}"/>
                  </c:ext>
                </c:extLst>
              </c15:ser>
            </c15:filteredBarSeries>
            <c15:filteredBarSeries>
              <c15:ser>
                <c:idx val="1"/>
                <c:order val="1"/>
                <c:tx>
                  <c:strRef>
                    <c:extLst xmlns:c15="http://schemas.microsoft.com/office/drawing/2012/chart">
                      <c:ext xmlns:c15="http://schemas.microsoft.com/office/drawing/2012/chart" uri="{02D57815-91ED-43cb-92C2-25804820EDAC}">
                        <c15:formulaRef>
                          <c15:sqref>'share by country'!$C$1</c15:sqref>
                        </c15:formulaRef>
                      </c:ext>
                    </c:extLst>
                    <c:strCache>
                      <c:ptCount val="1"/>
                      <c:pt idx="0">
                        <c:v>2016</c:v>
                      </c:pt>
                    </c:strCache>
                  </c:strRef>
                </c:tx>
                <c:spPr>
                  <a:solidFill>
                    <a:schemeClr val="accent2"/>
                  </a:solidFill>
                  <a:ln>
                    <a:noFill/>
                  </a:ln>
                  <a:effectLst/>
                </c:spPr>
                <c:invertIfNegative val="0"/>
                <c:cat>
                  <c:strRef>
                    <c:extLst xmlns:c15="http://schemas.microsoft.com/office/drawing/2012/chart">
                      <c:ext xmlns:c15="http://schemas.microsoft.com/office/drawing/2012/chart" uri="{02D57815-91ED-43cb-92C2-25804820EDAC}">
                        <c15:formulaRef>
                          <c15:sqref>'share by country'!$A$2:$A$11</c15:sqref>
                        </c15:formulaRef>
                      </c:ext>
                    </c:extLst>
                    <c:strCache>
                      <c:ptCount val="10"/>
                      <c:pt idx="0">
                        <c:v>UK</c:v>
                      </c:pt>
                      <c:pt idx="1">
                        <c:v>Germany</c:v>
                      </c:pt>
                      <c:pt idx="2">
                        <c:v>USA</c:v>
                      </c:pt>
                      <c:pt idx="3">
                        <c:v>The Netherlands</c:v>
                      </c:pt>
                      <c:pt idx="4">
                        <c:v>France</c:v>
                      </c:pt>
                      <c:pt idx="5">
                        <c:v>Lesotho</c:v>
                      </c:pt>
                      <c:pt idx="6">
                        <c:v>Italy</c:v>
                      </c:pt>
                      <c:pt idx="7">
                        <c:v>Switzerland</c:v>
                      </c:pt>
                      <c:pt idx="8">
                        <c:v>Canada</c:v>
                      </c:pt>
                      <c:pt idx="9">
                        <c:v>Australia</c:v>
                      </c:pt>
                    </c:strCache>
                  </c:strRef>
                </c:cat>
                <c:val>
                  <c:numRef>
                    <c:extLst xmlns:c15="http://schemas.microsoft.com/office/drawing/2012/chart">
                      <c:ext xmlns:c15="http://schemas.microsoft.com/office/drawing/2012/chart" uri="{02D57815-91ED-43cb-92C2-25804820EDAC}">
                        <c15:formulaRef>
                          <c15:sqref>'share by country'!$C$2:$C$11</c15:sqref>
                        </c15:formulaRef>
                      </c:ext>
                    </c:extLst>
                    <c:numCache>
                      <c:formatCode>0%</c:formatCode>
                      <c:ptCount val="10"/>
                      <c:pt idx="0">
                        <c:v>0.15801191164014125</c:v>
                      </c:pt>
                      <c:pt idx="1">
                        <c:v>0.15902303910463653</c:v>
                      </c:pt>
                      <c:pt idx="2">
                        <c:v>0.13201419558222319</c:v>
                      </c:pt>
                      <c:pt idx="3">
                        <c:v>7.673214430822102E-2</c:v>
                      </c:pt>
                      <c:pt idx="4">
                        <c:v>6.196855807043615E-2</c:v>
                      </c:pt>
                      <c:pt idx="5">
                        <c:v>1.6260770283159455E-2</c:v>
                      </c:pt>
                      <c:pt idx="6">
                        <c:v>2.083459341893339E-2</c:v>
                      </c:pt>
                      <c:pt idx="7">
                        <c:v>2.7423628194670722E-2</c:v>
                      </c:pt>
                      <c:pt idx="8">
                        <c:v>2.9002351182440975E-2</c:v>
                      </c:pt>
                      <c:pt idx="9">
                        <c:v>2.859414376468845E-2</c:v>
                      </c:pt>
                    </c:numCache>
                  </c:numRef>
                </c:val>
                <c:extLst xmlns:c15="http://schemas.microsoft.com/office/drawing/2012/chart">
                  <c:ext xmlns:c16="http://schemas.microsoft.com/office/drawing/2014/chart" uri="{C3380CC4-5D6E-409C-BE32-E72D297353CC}">
                    <c16:uniqueId val="{00000003-1BA5-4261-BBF7-21EA6342E989}"/>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'share by country'!$D$1</c15:sqref>
                        </c15:formulaRef>
                      </c:ext>
                    </c:extLst>
                    <c:strCache>
                      <c:ptCount val="1"/>
                      <c:pt idx="0">
                        <c:v>2017</c:v>
                      </c:pt>
                    </c:strCache>
                  </c:strRef>
                </c:tx>
                <c:spPr>
                  <a:solidFill>
                    <a:schemeClr val="accent3"/>
                  </a:solidFill>
                  <a:ln>
                    <a:noFill/>
                  </a:ln>
                  <a:effectLst/>
                </c:spPr>
                <c:invertIfNegative val="0"/>
                <c:cat>
                  <c:strRef>
                    <c:extLst xmlns:c15="http://schemas.microsoft.com/office/drawing/2012/chart">
                      <c:ext xmlns:c15="http://schemas.microsoft.com/office/drawing/2012/chart" uri="{02D57815-91ED-43cb-92C2-25804820EDAC}">
                        <c15:formulaRef>
                          <c15:sqref>'share by country'!$A$2:$A$11</c15:sqref>
                        </c15:formulaRef>
                      </c:ext>
                    </c:extLst>
                    <c:strCache>
                      <c:ptCount val="10"/>
                      <c:pt idx="0">
                        <c:v>UK</c:v>
                      </c:pt>
                      <c:pt idx="1">
                        <c:v>Germany</c:v>
                      </c:pt>
                      <c:pt idx="2">
                        <c:v>USA</c:v>
                      </c:pt>
                      <c:pt idx="3">
                        <c:v>The Netherlands</c:v>
                      </c:pt>
                      <c:pt idx="4">
                        <c:v>France</c:v>
                      </c:pt>
                      <c:pt idx="5">
                        <c:v>Lesotho</c:v>
                      </c:pt>
                      <c:pt idx="6">
                        <c:v>Italy</c:v>
                      </c:pt>
                      <c:pt idx="7">
                        <c:v>Switzerland</c:v>
                      </c:pt>
                      <c:pt idx="8">
                        <c:v>Canada</c:v>
                      </c:pt>
                      <c:pt idx="9">
                        <c:v>Australia</c:v>
                      </c:pt>
                    </c:strCache>
                  </c:strRef>
                </c:cat>
                <c:val>
                  <c:numRef>
                    <c:extLst xmlns:c15="http://schemas.microsoft.com/office/drawing/2012/chart">
                      <c:ext xmlns:c15="http://schemas.microsoft.com/office/drawing/2012/chart" uri="{02D57815-91ED-43cb-92C2-25804820EDAC}">
                        <c15:formulaRef>
                          <c15:sqref>'share by country'!$D$2:$D$11</c15:sqref>
                        </c15:formulaRef>
                      </c:ext>
                    </c:extLst>
                    <c:numCache>
                      <c:formatCode>0%</c:formatCode>
                      <c:ptCount val="10"/>
                      <c:pt idx="0">
                        <c:v>0.15833338442757713</c:v>
                      </c:pt>
                      <c:pt idx="1">
                        <c:v>0.15054817393828226</c:v>
                      </c:pt>
                      <c:pt idx="2">
                        <c:v>0.13626472759123526</c:v>
                      </c:pt>
                      <c:pt idx="3">
                        <c:v>7.1104927602892665E-2</c:v>
                      </c:pt>
                      <c:pt idx="4">
                        <c:v>7.0144328105857356E-2</c:v>
                      </c:pt>
                      <c:pt idx="5">
                        <c:v>1.2903120719619365E-2</c:v>
                      </c:pt>
                      <c:pt idx="6">
                        <c:v>1.8118908913923943E-2</c:v>
                      </c:pt>
                      <c:pt idx="7">
                        <c:v>2.6592091733268475E-2</c:v>
                      </c:pt>
                      <c:pt idx="8">
                        <c:v>2.5643221968476761E-2</c:v>
                      </c:pt>
                      <c:pt idx="9">
                        <c:v>3.1061074490988879E-2</c:v>
                      </c:pt>
                    </c:numCache>
                  </c:numRef>
                </c:val>
                <c:extLst xmlns:c15="http://schemas.microsoft.com/office/drawing/2012/chart">
                  <c:ext xmlns:c16="http://schemas.microsoft.com/office/drawing/2014/chart" uri="{C3380CC4-5D6E-409C-BE32-E72D297353CC}">
                    <c16:uniqueId val="{00000004-1BA5-4261-BBF7-21EA6342E989}"/>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'share by country'!$E$1</c15:sqref>
                        </c15:formulaRef>
                      </c:ext>
                    </c:extLst>
                    <c:strCache>
                      <c:ptCount val="1"/>
                      <c:pt idx="0">
                        <c:v>2018</c:v>
                      </c:pt>
                    </c:strCache>
                  </c:strRef>
                </c:tx>
                <c:spPr>
                  <a:solidFill>
                    <a:schemeClr val="accent4"/>
                  </a:solidFill>
                  <a:ln>
                    <a:noFill/>
                  </a:ln>
                  <a:effectLst/>
                </c:spPr>
                <c:invertIfNegative val="0"/>
                <c:cat>
                  <c:strRef>
                    <c:extLst xmlns:c15="http://schemas.microsoft.com/office/drawing/2012/chart">
                      <c:ext xmlns:c15="http://schemas.microsoft.com/office/drawing/2012/chart" uri="{02D57815-91ED-43cb-92C2-25804820EDAC}">
                        <c15:formulaRef>
                          <c15:sqref>'share by country'!$A$2:$A$11</c15:sqref>
                        </c15:formulaRef>
                      </c:ext>
                    </c:extLst>
                    <c:strCache>
                      <c:ptCount val="10"/>
                      <c:pt idx="0">
                        <c:v>UK</c:v>
                      </c:pt>
                      <c:pt idx="1">
                        <c:v>Germany</c:v>
                      </c:pt>
                      <c:pt idx="2">
                        <c:v>USA</c:v>
                      </c:pt>
                      <c:pt idx="3">
                        <c:v>The Netherlands</c:v>
                      </c:pt>
                      <c:pt idx="4">
                        <c:v>France</c:v>
                      </c:pt>
                      <c:pt idx="5">
                        <c:v>Lesotho</c:v>
                      </c:pt>
                      <c:pt idx="6">
                        <c:v>Italy</c:v>
                      </c:pt>
                      <c:pt idx="7">
                        <c:v>Switzerland</c:v>
                      </c:pt>
                      <c:pt idx="8">
                        <c:v>Canada</c:v>
                      </c:pt>
                      <c:pt idx="9">
                        <c:v>Australia</c:v>
                      </c:pt>
                    </c:strCache>
                  </c:strRef>
                </c:cat>
                <c:val>
                  <c:numRef>
                    <c:extLst xmlns:c15="http://schemas.microsoft.com/office/drawing/2012/chart">
                      <c:ext xmlns:c15="http://schemas.microsoft.com/office/drawing/2012/chart" uri="{02D57815-91ED-43cb-92C2-25804820EDAC}">
                        <c15:formulaRef>
                          <c15:sqref>'share by country'!$E$2:$E$11</c15:sqref>
                        </c15:formulaRef>
                      </c:ext>
                    </c:extLst>
                    <c:numCache>
                      <c:formatCode>0%</c:formatCode>
                      <c:ptCount val="10"/>
                      <c:pt idx="0">
                        <c:v>0.13919834239994103</c:v>
                      </c:pt>
                      <c:pt idx="1">
                        <c:v>0.16184530484899395</c:v>
                      </c:pt>
                      <c:pt idx="2">
                        <c:v>0.12858188361942954</c:v>
                      </c:pt>
                      <c:pt idx="3">
                        <c:v>6.2722020018670208E-2</c:v>
                      </c:pt>
                      <c:pt idx="4">
                        <c:v>7.720226634524939E-2</c:v>
                      </c:pt>
                      <c:pt idx="5">
                        <c:v>2.4153139052269942E-2</c:v>
                      </c:pt>
                      <c:pt idx="6">
                        <c:v>2.1455945472031425E-2</c:v>
                      </c:pt>
                      <c:pt idx="7">
                        <c:v>2.7846874974582211E-2</c:v>
                      </c:pt>
                      <c:pt idx="8">
                        <c:v>2.777116671408416E-2</c:v>
                      </c:pt>
                      <c:pt idx="9">
                        <c:v>2.9116255498517131E-2</c:v>
                      </c:pt>
                    </c:numCache>
                  </c:numRef>
                </c:val>
                <c:extLst xmlns:c15="http://schemas.microsoft.com/office/drawing/2012/chart">
                  <c:ext xmlns:c16="http://schemas.microsoft.com/office/drawing/2014/chart" uri="{C3380CC4-5D6E-409C-BE32-E72D297353CC}">
                    <c16:uniqueId val="{00000005-1BA5-4261-BBF7-21EA6342E989}"/>
                  </c:ext>
                </c:extLst>
              </c15:ser>
            </c15:filteredBarSeries>
            <c15:filteredBarSeries>
              <c15:ser>
                <c:idx val="5"/>
                <c:order val="5"/>
                <c:tx>
                  <c:strRef>
                    <c:extLst xmlns:c15="http://schemas.microsoft.com/office/drawing/2012/chart">
                      <c:ext xmlns:c15="http://schemas.microsoft.com/office/drawing/2012/chart" uri="{02D57815-91ED-43cb-92C2-25804820EDAC}">
                        <c15:formulaRef>
                          <c15:sqref>'share by country'!$G$1</c15:sqref>
                        </c15:formulaRef>
                      </c:ext>
                    </c:extLst>
                    <c:strCache>
                      <c:ptCount val="1"/>
                      <c:pt idx="0">
                        <c:v>2020</c:v>
                      </c:pt>
                    </c:strCache>
                  </c:strRef>
                </c:tx>
                <c:spPr>
                  <a:solidFill>
                    <a:schemeClr val="accent6"/>
                  </a:solidFill>
                  <a:ln>
                    <a:noFill/>
                  </a:ln>
                  <a:effectLst/>
                </c:spPr>
                <c:invertIfNegative val="0"/>
                <c:cat>
                  <c:strRef>
                    <c:extLst xmlns:c15="http://schemas.microsoft.com/office/drawing/2012/chart">
                      <c:ext xmlns:c15="http://schemas.microsoft.com/office/drawing/2012/chart" uri="{02D57815-91ED-43cb-92C2-25804820EDAC}">
                        <c15:formulaRef>
                          <c15:sqref>'share by country'!$A$2:$A$11</c15:sqref>
                        </c15:formulaRef>
                      </c:ext>
                    </c:extLst>
                    <c:strCache>
                      <c:ptCount val="10"/>
                      <c:pt idx="0">
                        <c:v>UK</c:v>
                      </c:pt>
                      <c:pt idx="1">
                        <c:v>Germany</c:v>
                      </c:pt>
                      <c:pt idx="2">
                        <c:v>USA</c:v>
                      </c:pt>
                      <c:pt idx="3">
                        <c:v>The Netherlands</c:v>
                      </c:pt>
                      <c:pt idx="4">
                        <c:v>France</c:v>
                      </c:pt>
                      <c:pt idx="5">
                        <c:v>Lesotho</c:v>
                      </c:pt>
                      <c:pt idx="6">
                        <c:v>Italy</c:v>
                      </c:pt>
                      <c:pt idx="7">
                        <c:v>Switzerland</c:v>
                      </c:pt>
                      <c:pt idx="8">
                        <c:v>Canada</c:v>
                      </c:pt>
                      <c:pt idx="9">
                        <c:v>Australia</c:v>
                      </c:pt>
                    </c:strCache>
                  </c:strRef>
                </c:cat>
                <c:val>
                  <c:numRef>
                    <c:extLst xmlns:c15="http://schemas.microsoft.com/office/drawing/2012/chart">
                      <c:ext xmlns:c15="http://schemas.microsoft.com/office/drawing/2012/chart" uri="{02D57815-91ED-43cb-92C2-25804820EDAC}">
                        <c15:formulaRef>
                          <c15:sqref>'share by country'!$G$2:$G$11</c15:sqref>
                        </c15:formulaRef>
                      </c:ext>
                    </c:extLst>
                    <c:numCache>
                      <c:formatCode>0%</c:formatCode>
                      <c:ptCount val="10"/>
                      <c:pt idx="0">
                        <c:v>0.16866637200848064</c:v>
                      </c:pt>
                      <c:pt idx="1">
                        <c:v>0.19817195913833138</c:v>
                      </c:pt>
                      <c:pt idx="2">
                        <c:v>9.9991799138949594E-2</c:v>
                      </c:pt>
                      <c:pt idx="3">
                        <c:v>5.5938649043657904E-2</c:v>
                      </c:pt>
                      <c:pt idx="4">
                        <c:v>6.7100768594616972E-2</c:v>
                      </c:pt>
                      <c:pt idx="5">
                        <c:v>1.7147388610822396E-2</c:v>
                      </c:pt>
                      <c:pt idx="6">
                        <c:v>1.4733674064219939E-2</c:v>
                      </c:pt>
                      <c:pt idx="7">
                        <c:v>2.8375326112532521E-2</c:v>
                      </c:pt>
                      <c:pt idx="8">
                        <c:v>2.7481400153712046E-2</c:v>
                      </c:pt>
                      <c:pt idx="9">
                        <c:v>1.9931113752906883E-2</c:v>
                      </c:pt>
                    </c:numCache>
                  </c:numRef>
                </c:val>
                <c:extLst xmlns:c15="http://schemas.microsoft.com/office/drawing/2012/chart">
                  <c:ext xmlns:c16="http://schemas.microsoft.com/office/drawing/2014/chart" uri="{C3380CC4-5D6E-409C-BE32-E72D297353CC}">
                    <c16:uniqueId val="{00000006-1BA5-4261-BBF7-21EA6342E989}"/>
                  </c:ext>
                </c:extLst>
              </c15:ser>
            </c15:filteredBarSeries>
            <c15:filteredBarSeries>
              <c15:ser>
                <c:idx val="6"/>
                <c:order val="6"/>
                <c:tx>
                  <c:strRef>
                    <c:extLst xmlns:c15="http://schemas.microsoft.com/office/drawing/2012/chart">
                      <c:ext xmlns:c15="http://schemas.microsoft.com/office/drawing/2012/chart" uri="{02D57815-91ED-43cb-92C2-25804820EDAC}">
                        <c15:formulaRef>
                          <c15:sqref>'share by country'!$H$1</c15:sqref>
                        </c15:formulaRef>
                      </c:ext>
                    </c:extLst>
                    <c:strCache>
                      <c:ptCount val="1"/>
                      <c:pt idx="0">
                        <c:v>2021</c:v>
                      </c:pt>
                    </c:strCache>
                  </c:strRef>
                </c:tx>
                <c:spPr>
                  <a:solidFill>
                    <a:schemeClr val="accent1">
                      <a:lumMod val="60000"/>
                    </a:schemeClr>
                  </a:solidFill>
                  <a:ln>
                    <a:noFill/>
                  </a:ln>
                  <a:effectLst/>
                </c:spPr>
                <c:invertIfNegative val="0"/>
                <c:cat>
                  <c:strRef>
                    <c:extLst xmlns:c15="http://schemas.microsoft.com/office/drawing/2012/chart">
                      <c:ext xmlns:c15="http://schemas.microsoft.com/office/drawing/2012/chart" uri="{02D57815-91ED-43cb-92C2-25804820EDAC}">
                        <c15:formulaRef>
                          <c15:sqref>'share by country'!$A$2:$A$11</c15:sqref>
                        </c15:formulaRef>
                      </c:ext>
                    </c:extLst>
                    <c:strCache>
                      <c:ptCount val="10"/>
                      <c:pt idx="0">
                        <c:v>UK</c:v>
                      </c:pt>
                      <c:pt idx="1">
                        <c:v>Germany</c:v>
                      </c:pt>
                      <c:pt idx="2">
                        <c:v>USA</c:v>
                      </c:pt>
                      <c:pt idx="3">
                        <c:v>The Netherlands</c:v>
                      </c:pt>
                      <c:pt idx="4">
                        <c:v>France</c:v>
                      </c:pt>
                      <c:pt idx="5">
                        <c:v>Lesotho</c:v>
                      </c:pt>
                      <c:pt idx="6">
                        <c:v>Italy</c:v>
                      </c:pt>
                      <c:pt idx="7">
                        <c:v>Switzerland</c:v>
                      </c:pt>
                      <c:pt idx="8">
                        <c:v>Canada</c:v>
                      </c:pt>
                      <c:pt idx="9">
                        <c:v>Australia</c:v>
                      </c:pt>
                    </c:strCache>
                  </c:strRef>
                </c:cat>
                <c:val>
                  <c:numRef>
                    <c:extLst xmlns:c15="http://schemas.microsoft.com/office/drawing/2012/chart">
                      <c:ext xmlns:c15="http://schemas.microsoft.com/office/drawing/2012/chart" uri="{02D57815-91ED-43cb-92C2-25804820EDAC}">
                        <c15:formulaRef>
                          <c15:sqref>'share by country'!$H$2:$H$11</c15:sqref>
                        </c15:formulaRef>
                      </c:ext>
                    </c:extLst>
                    <c:numCache>
                      <c:formatCode>0%</c:formatCode>
                      <c:ptCount val="10"/>
                      <c:pt idx="0">
                        <c:v>0.12578053357353461</c:v>
                      </c:pt>
                      <c:pt idx="1">
                        <c:v>0.15058004747814382</c:v>
                      </c:pt>
                      <c:pt idx="2">
                        <c:v>0.13849538019541369</c:v>
                      </c:pt>
                      <c:pt idx="3">
                        <c:v>7.0725989383694177E-2</c:v>
                      </c:pt>
                      <c:pt idx="4">
                        <c:v>5.8608639976435388E-2</c:v>
                      </c:pt>
                      <c:pt idx="5">
                        <c:v>5.5025399851368825E-2</c:v>
                      </c:pt>
                      <c:pt idx="6">
                        <c:v>1.6192613399982451E-2</c:v>
                      </c:pt>
                      <c:pt idx="7">
                        <c:v>3.4893123344911778E-2</c:v>
                      </c:pt>
                      <c:pt idx="8">
                        <c:v>2.1372831328627714E-2</c:v>
                      </c:pt>
                      <c:pt idx="9">
                        <c:v>1.5250098956547255E-2</c:v>
                      </c:pt>
                    </c:numCache>
                  </c:numRef>
                </c:val>
                <c:extLst xmlns:c15="http://schemas.microsoft.com/office/drawing/2012/chart">
                  <c:ext xmlns:c16="http://schemas.microsoft.com/office/drawing/2014/chart" uri="{C3380CC4-5D6E-409C-BE32-E72D297353CC}">
                    <c16:uniqueId val="{00000007-1BA5-4261-BBF7-21EA6342E989}"/>
                  </c:ext>
                </c:extLst>
              </c15:ser>
            </c15:filteredBarSeries>
            <c15:filteredBarSeries>
              <c15:ser>
                <c:idx val="7"/>
                <c:order val="7"/>
                <c:tx>
                  <c:strRef>
                    <c:extLst xmlns:c15="http://schemas.microsoft.com/office/drawing/2012/chart">
                      <c:ext xmlns:c15="http://schemas.microsoft.com/office/drawing/2012/chart" uri="{02D57815-91ED-43cb-92C2-25804820EDAC}">
                        <c15:formulaRef>
                          <c15:sqref>'share by country'!$I$1</c15:sqref>
                        </c15:formulaRef>
                      </c:ext>
                    </c:extLst>
                    <c:strCache>
                      <c:ptCount val="1"/>
                      <c:pt idx="0">
                        <c:v>2022</c:v>
                      </c:pt>
                    </c:strCache>
                  </c:strRef>
                </c:tx>
                <c:spPr>
                  <a:solidFill>
                    <a:schemeClr val="accent2">
                      <a:lumMod val="60000"/>
                    </a:schemeClr>
                  </a:solidFill>
                  <a:ln>
                    <a:noFill/>
                  </a:ln>
                  <a:effectLst/>
                </c:spPr>
                <c:invertIfNegative val="0"/>
                <c:cat>
                  <c:strRef>
                    <c:extLst xmlns:c15="http://schemas.microsoft.com/office/drawing/2012/chart">
                      <c:ext xmlns:c15="http://schemas.microsoft.com/office/drawing/2012/chart" uri="{02D57815-91ED-43cb-92C2-25804820EDAC}">
                        <c15:formulaRef>
                          <c15:sqref>'share by country'!$A$2:$A$11</c15:sqref>
                        </c15:formulaRef>
                      </c:ext>
                    </c:extLst>
                    <c:strCache>
                      <c:ptCount val="10"/>
                      <c:pt idx="0">
                        <c:v>UK</c:v>
                      </c:pt>
                      <c:pt idx="1">
                        <c:v>Germany</c:v>
                      </c:pt>
                      <c:pt idx="2">
                        <c:v>USA</c:v>
                      </c:pt>
                      <c:pt idx="3">
                        <c:v>The Netherlands</c:v>
                      </c:pt>
                      <c:pt idx="4">
                        <c:v>France</c:v>
                      </c:pt>
                      <c:pt idx="5">
                        <c:v>Lesotho</c:v>
                      </c:pt>
                      <c:pt idx="6">
                        <c:v>Italy</c:v>
                      </c:pt>
                      <c:pt idx="7">
                        <c:v>Switzerland</c:v>
                      </c:pt>
                      <c:pt idx="8">
                        <c:v>Canada</c:v>
                      </c:pt>
                      <c:pt idx="9">
                        <c:v>Australia</c:v>
                      </c:pt>
                    </c:strCache>
                  </c:strRef>
                </c:cat>
                <c:val>
                  <c:numRef>
                    <c:extLst xmlns:c15="http://schemas.microsoft.com/office/drawing/2012/chart">
                      <c:ext xmlns:c15="http://schemas.microsoft.com/office/drawing/2012/chart" uri="{02D57815-91ED-43cb-92C2-25804820EDAC}">
                        <c15:formulaRef>
                          <c15:sqref>'share by country'!$I$2:$I$11</c15:sqref>
                        </c15:formulaRef>
                      </c:ext>
                    </c:extLst>
                    <c:numCache>
                      <c:formatCode>0%</c:formatCode>
                      <c:ptCount val="10"/>
                      <c:pt idx="0">
                        <c:v>0.18318335508147451</c:v>
                      </c:pt>
                      <c:pt idx="1">
                        <c:v>0.13906996384077139</c:v>
                      </c:pt>
                      <c:pt idx="2">
                        <c:v>0.13792556160092942</c:v>
                      </c:pt>
                      <c:pt idx="3">
                        <c:v>6.7229003388664041E-2</c:v>
                      </c:pt>
                      <c:pt idx="4">
                        <c:v>5.5675996758622726E-2</c:v>
                      </c:pt>
                      <c:pt idx="5">
                        <c:v>2.2789719394658001E-2</c:v>
                      </c:pt>
                      <c:pt idx="6">
                        <c:v>2.198203437364913E-2</c:v>
                      </c:pt>
                      <c:pt idx="7">
                        <c:v>2.801480340547478E-2</c:v>
                      </c:pt>
                      <c:pt idx="8">
                        <c:v>2.4081826370386888E-2</c:v>
                      </c:pt>
                      <c:pt idx="9">
                        <c:v>2.0508080358576753E-2</c:v>
                      </c:pt>
                    </c:numCache>
                  </c:numRef>
                </c:val>
                <c:extLst xmlns:c15="http://schemas.microsoft.com/office/drawing/2012/chart">
                  <c:ext xmlns:c16="http://schemas.microsoft.com/office/drawing/2014/chart" uri="{C3380CC4-5D6E-409C-BE32-E72D297353CC}">
                    <c16:uniqueId val="{00000008-1BA5-4261-BBF7-21EA6342E989}"/>
                  </c:ext>
                </c:extLst>
              </c15:ser>
            </c15:filteredBarSeries>
          </c:ext>
        </c:extLst>
      </c:barChart>
      <c:catAx>
        <c:axId val="57545756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Nunito" pitchFamily="2" charset="0"/>
                <a:ea typeface="+mn-ea"/>
                <a:cs typeface="+mn-cs"/>
              </a:defRPr>
            </a:pPr>
            <a:endParaRPr lang="en-US"/>
          </a:p>
        </c:txPr>
        <c:crossAx val="575462367"/>
        <c:crosses val="autoZero"/>
        <c:auto val="1"/>
        <c:lblAlgn val="ctr"/>
        <c:lblOffset val="100"/>
        <c:noMultiLvlLbl val="0"/>
      </c:catAx>
      <c:valAx>
        <c:axId val="575462367"/>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Nunito" pitchFamily="2" charset="0"/>
                <a:ea typeface="+mn-ea"/>
                <a:cs typeface="+mn-cs"/>
              </a:defRPr>
            </a:pPr>
            <a:endParaRPr lang="en-US"/>
          </a:p>
        </c:txPr>
        <c:crossAx val="57545756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Nunito" pitchFamily="2" charset="0"/>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Nunito" pitchFamily="2" charset="0"/>
                <a:ea typeface="+mn-ea"/>
                <a:cs typeface="+mn-cs"/>
              </a:defRPr>
            </a:pPr>
            <a:r>
              <a:rPr lang="en-ZA">
                <a:latin typeface="Nunito" pitchFamily="2" charset="0"/>
              </a:rPr>
              <a:t>Repeat Category</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Nunito" pitchFamily="2" charset="0"/>
              <a:ea typeface="+mn-ea"/>
              <a:cs typeface="+mn-cs"/>
            </a:defRPr>
          </a:pPr>
          <a:endParaRPr lang="en-US"/>
        </a:p>
      </c:txPr>
    </c:title>
    <c:autoTitleDeleted val="0"/>
    <c:plotArea>
      <c:layout/>
      <c:barChart>
        <c:barDir val="bar"/>
        <c:grouping val="clustered"/>
        <c:varyColors val="0"/>
        <c:ser>
          <c:idx val="4"/>
          <c:order val="4"/>
          <c:tx>
            <c:strRef>
              <c:f>'Repeat Category'!$F$1</c:f>
              <c:strCache>
                <c:ptCount val="1"/>
                <c:pt idx="0">
                  <c:v>2019</c:v>
                </c:pt>
              </c:strCache>
            </c:strRef>
          </c:tx>
          <c:spPr>
            <a:solidFill>
              <a:srgbClr val="FFC000"/>
            </a:solidFill>
            <a:ln>
              <a:noFill/>
            </a:ln>
            <a:effectLst/>
          </c:spPr>
          <c:invertIfNegative val="0"/>
          <c:cat>
            <c:strRef>
              <c:f>'Repeat Category'!$A$2:$A$7</c:f>
              <c:strCache>
                <c:ptCount val="6"/>
                <c:pt idx="0">
                  <c:v>First timers</c:v>
                </c:pt>
                <c:pt idx="1">
                  <c:v>2 - 3 times</c:v>
                </c:pt>
                <c:pt idx="2">
                  <c:v>4 - 5 times</c:v>
                </c:pt>
                <c:pt idx="3">
                  <c:v>6 - 9 times</c:v>
                </c:pt>
                <c:pt idx="4">
                  <c:v>10 times or more</c:v>
                </c:pt>
                <c:pt idx="5">
                  <c:v>Don't know</c:v>
                </c:pt>
              </c:strCache>
            </c:strRef>
          </c:cat>
          <c:val>
            <c:numRef>
              <c:f>'Repeat Category'!$F$2:$F$7</c:f>
              <c:numCache>
                <c:formatCode>0%</c:formatCode>
                <c:ptCount val="6"/>
                <c:pt idx="0">
                  <c:v>0.67209586240290209</c:v>
                </c:pt>
                <c:pt idx="1">
                  <c:v>0.15751530140067282</c:v>
                </c:pt>
                <c:pt idx="2">
                  <c:v>4.0712263922984639E-2</c:v>
                </c:pt>
                <c:pt idx="3">
                  <c:v>4.3556882297658125E-2</c:v>
                </c:pt>
                <c:pt idx="4">
                  <c:v>7.989812238839665E-2</c:v>
                </c:pt>
                <c:pt idx="5">
                  <c:v>6.2215675873958905E-3</c:v>
                </c:pt>
              </c:numCache>
            </c:numRef>
          </c:val>
          <c:extLst>
            <c:ext xmlns:c16="http://schemas.microsoft.com/office/drawing/2014/chart" uri="{C3380CC4-5D6E-409C-BE32-E72D297353CC}">
              <c16:uniqueId val="{00000000-AF65-4206-A446-34A0781E7AC6}"/>
            </c:ext>
          </c:extLst>
        </c:ser>
        <c:ser>
          <c:idx val="8"/>
          <c:order val="8"/>
          <c:tx>
            <c:strRef>
              <c:f>'Repeat Category'!$J$1</c:f>
              <c:strCache>
                <c:ptCount val="1"/>
                <c:pt idx="0">
                  <c:v>2023</c:v>
                </c:pt>
              </c:strCache>
            </c:strRef>
          </c:tx>
          <c:spPr>
            <a:solidFill>
              <a:srgbClr val="002060"/>
            </a:solidFill>
            <a:ln>
              <a:noFill/>
            </a:ln>
            <a:effectLst/>
          </c:spPr>
          <c:invertIfNegative val="0"/>
          <c:cat>
            <c:strRef>
              <c:f>'Repeat Category'!$A$2:$A$7</c:f>
              <c:strCache>
                <c:ptCount val="6"/>
                <c:pt idx="0">
                  <c:v>First timers</c:v>
                </c:pt>
                <c:pt idx="1">
                  <c:v>2 - 3 times</c:v>
                </c:pt>
                <c:pt idx="2">
                  <c:v>4 - 5 times</c:v>
                </c:pt>
                <c:pt idx="3">
                  <c:v>6 - 9 times</c:v>
                </c:pt>
                <c:pt idx="4">
                  <c:v>10 times or more</c:v>
                </c:pt>
                <c:pt idx="5">
                  <c:v>Don't know</c:v>
                </c:pt>
              </c:strCache>
            </c:strRef>
          </c:cat>
          <c:val>
            <c:numRef>
              <c:f>'Repeat Category'!$J$2:$J$7</c:f>
              <c:numCache>
                <c:formatCode>0%</c:formatCode>
                <c:ptCount val="6"/>
                <c:pt idx="0">
                  <c:v>0.59705083064188891</c:v>
                </c:pt>
                <c:pt idx="1">
                  <c:v>0.18457632017939316</c:v>
                </c:pt>
                <c:pt idx="2">
                  <c:v>5.7295008439342182E-2</c:v>
                </c:pt>
                <c:pt idx="3">
                  <c:v>5.7621007744920273E-2</c:v>
                </c:pt>
                <c:pt idx="4">
                  <c:v>7.6794112445155369E-2</c:v>
                </c:pt>
                <c:pt idx="5">
                  <c:v>2.6662720549319053E-2</c:v>
                </c:pt>
              </c:numCache>
            </c:numRef>
          </c:val>
          <c:extLst>
            <c:ext xmlns:c16="http://schemas.microsoft.com/office/drawing/2014/chart" uri="{C3380CC4-5D6E-409C-BE32-E72D297353CC}">
              <c16:uniqueId val="{00000001-AF65-4206-A446-34A0781E7AC6}"/>
            </c:ext>
          </c:extLst>
        </c:ser>
        <c:dLbls>
          <c:showLegendKey val="0"/>
          <c:showVal val="0"/>
          <c:showCatName val="0"/>
          <c:showSerName val="0"/>
          <c:showPercent val="0"/>
          <c:showBubbleSize val="0"/>
        </c:dLbls>
        <c:gapWidth val="150"/>
        <c:axId val="575504607"/>
        <c:axId val="575504127"/>
        <c:extLst>
          <c:ext xmlns:c15="http://schemas.microsoft.com/office/drawing/2012/chart" uri="{02D57815-91ED-43cb-92C2-25804820EDAC}">
            <c15:filteredBarSeries>
              <c15:ser>
                <c:idx val="0"/>
                <c:order val="0"/>
                <c:tx>
                  <c:strRef>
                    <c:extLst>
                      <c:ext uri="{02D57815-91ED-43cb-92C2-25804820EDAC}">
                        <c15:formulaRef>
                          <c15:sqref>'Repeat Category'!$B$1</c15:sqref>
                        </c15:formulaRef>
                      </c:ext>
                    </c:extLst>
                    <c:strCache>
                      <c:ptCount val="1"/>
                      <c:pt idx="0">
                        <c:v>2015</c:v>
                      </c:pt>
                    </c:strCache>
                  </c:strRef>
                </c:tx>
                <c:spPr>
                  <a:solidFill>
                    <a:schemeClr val="accent1"/>
                  </a:solidFill>
                  <a:ln>
                    <a:noFill/>
                  </a:ln>
                  <a:effectLst/>
                </c:spPr>
                <c:invertIfNegative val="0"/>
                <c:cat>
                  <c:strRef>
                    <c:extLst>
                      <c:ext uri="{02D57815-91ED-43cb-92C2-25804820EDAC}">
                        <c15:formulaRef>
                          <c15:sqref>'Repeat Category'!$A$2:$A$7</c15:sqref>
                        </c15:formulaRef>
                      </c:ext>
                    </c:extLst>
                    <c:strCache>
                      <c:ptCount val="6"/>
                      <c:pt idx="0">
                        <c:v>First timers</c:v>
                      </c:pt>
                      <c:pt idx="1">
                        <c:v>2 - 3 times</c:v>
                      </c:pt>
                      <c:pt idx="2">
                        <c:v>4 - 5 times</c:v>
                      </c:pt>
                      <c:pt idx="3">
                        <c:v>6 - 9 times</c:v>
                      </c:pt>
                      <c:pt idx="4">
                        <c:v>10 times or more</c:v>
                      </c:pt>
                      <c:pt idx="5">
                        <c:v>Don't know</c:v>
                      </c:pt>
                    </c:strCache>
                  </c:strRef>
                </c:cat>
                <c:val>
                  <c:numRef>
                    <c:extLst>
                      <c:ext uri="{02D57815-91ED-43cb-92C2-25804820EDAC}">
                        <c15:formulaRef>
                          <c15:sqref>'Repeat Category'!$B$2:$B$7</c15:sqref>
                        </c15:formulaRef>
                      </c:ext>
                    </c:extLst>
                    <c:numCache>
                      <c:formatCode>0%</c:formatCode>
                      <c:ptCount val="6"/>
                      <c:pt idx="0">
                        <c:v>0.65086682966973408</c:v>
                      </c:pt>
                      <c:pt idx="1">
                        <c:v>0.16415983197517028</c:v>
                      </c:pt>
                      <c:pt idx="2">
                        <c:v>6.1880206542010818E-2</c:v>
                      </c:pt>
                      <c:pt idx="3">
                        <c:v>4.3466279145323583E-2</c:v>
                      </c:pt>
                      <c:pt idx="4">
                        <c:v>6.7425576485002289E-2</c:v>
                      </c:pt>
                      <c:pt idx="5">
                        <c:v>1.2201276182759629E-2</c:v>
                      </c:pt>
                    </c:numCache>
                  </c:numRef>
                </c:val>
                <c:extLst>
                  <c:ext xmlns:c16="http://schemas.microsoft.com/office/drawing/2014/chart" uri="{C3380CC4-5D6E-409C-BE32-E72D297353CC}">
                    <c16:uniqueId val="{00000002-AF65-4206-A446-34A0781E7AC6}"/>
                  </c:ext>
                </c:extLst>
              </c15:ser>
            </c15:filteredBarSeries>
            <c15:filteredBarSeries>
              <c15:ser>
                <c:idx val="1"/>
                <c:order val="1"/>
                <c:tx>
                  <c:strRef>
                    <c:extLst xmlns:c15="http://schemas.microsoft.com/office/drawing/2012/chart">
                      <c:ext xmlns:c15="http://schemas.microsoft.com/office/drawing/2012/chart" uri="{02D57815-91ED-43cb-92C2-25804820EDAC}">
                        <c15:formulaRef>
                          <c15:sqref>'Repeat Category'!$C$1</c15:sqref>
                        </c15:formulaRef>
                      </c:ext>
                    </c:extLst>
                    <c:strCache>
                      <c:ptCount val="1"/>
                      <c:pt idx="0">
                        <c:v>2016</c:v>
                      </c:pt>
                    </c:strCache>
                  </c:strRef>
                </c:tx>
                <c:spPr>
                  <a:solidFill>
                    <a:schemeClr val="accent2"/>
                  </a:solidFill>
                  <a:ln>
                    <a:noFill/>
                  </a:ln>
                  <a:effectLst/>
                </c:spPr>
                <c:invertIfNegative val="0"/>
                <c:cat>
                  <c:strRef>
                    <c:extLst xmlns:c15="http://schemas.microsoft.com/office/drawing/2012/chart">
                      <c:ext xmlns:c15="http://schemas.microsoft.com/office/drawing/2012/chart" uri="{02D57815-91ED-43cb-92C2-25804820EDAC}">
                        <c15:formulaRef>
                          <c15:sqref>'Repeat Category'!$A$2:$A$7</c15:sqref>
                        </c15:formulaRef>
                      </c:ext>
                    </c:extLst>
                    <c:strCache>
                      <c:ptCount val="6"/>
                      <c:pt idx="0">
                        <c:v>First timers</c:v>
                      </c:pt>
                      <c:pt idx="1">
                        <c:v>2 - 3 times</c:v>
                      </c:pt>
                      <c:pt idx="2">
                        <c:v>4 - 5 times</c:v>
                      </c:pt>
                      <c:pt idx="3">
                        <c:v>6 - 9 times</c:v>
                      </c:pt>
                      <c:pt idx="4">
                        <c:v>10 times or more</c:v>
                      </c:pt>
                      <c:pt idx="5">
                        <c:v>Don't know</c:v>
                      </c:pt>
                    </c:strCache>
                  </c:strRef>
                </c:cat>
                <c:val>
                  <c:numRef>
                    <c:extLst xmlns:c15="http://schemas.microsoft.com/office/drawing/2012/chart">
                      <c:ext xmlns:c15="http://schemas.microsoft.com/office/drawing/2012/chart" uri="{02D57815-91ED-43cb-92C2-25804820EDAC}">
                        <c15:formulaRef>
                          <c15:sqref>'Repeat Category'!$C$2:$C$7</c15:sqref>
                        </c15:formulaRef>
                      </c:ext>
                    </c:extLst>
                    <c:numCache>
                      <c:formatCode>0%</c:formatCode>
                      <c:ptCount val="6"/>
                      <c:pt idx="0">
                        <c:v>0.73069546034472665</c:v>
                      </c:pt>
                      <c:pt idx="1">
                        <c:v>0.1328730848355664</c:v>
                      </c:pt>
                      <c:pt idx="2">
                        <c:v>4.2460439936030332E-2</c:v>
                      </c:pt>
                      <c:pt idx="3">
                        <c:v>3.4576870573179617E-2</c:v>
                      </c:pt>
                      <c:pt idx="4">
                        <c:v>5.3747419923448975E-2</c:v>
                      </c:pt>
                      <c:pt idx="5">
                        <c:v>5.6467243870595455E-3</c:v>
                      </c:pt>
                    </c:numCache>
                  </c:numRef>
                </c:val>
                <c:extLst xmlns:c15="http://schemas.microsoft.com/office/drawing/2012/chart">
                  <c:ext xmlns:c16="http://schemas.microsoft.com/office/drawing/2014/chart" uri="{C3380CC4-5D6E-409C-BE32-E72D297353CC}">
                    <c16:uniqueId val="{00000003-AF65-4206-A446-34A0781E7AC6}"/>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'Repeat Category'!$D$1</c15:sqref>
                        </c15:formulaRef>
                      </c:ext>
                    </c:extLst>
                    <c:strCache>
                      <c:ptCount val="1"/>
                      <c:pt idx="0">
                        <c:v>2017</c:v>
                      </c:pt>
                    </c:strCache>
                  </c:strRef>
                </c:tx>
                <c:spPr>
                  <a:solidFill>
                    <a:schemeClr val="accent3"/>
                  </a:solidFill>
                  <a:ln>
                    <a:noFill/>
                  </a:ln>
                  <a:effectLst/>
                </c:spPr>
                <c:invertIfNegative val="0"/>
                <c:cat>
                  <c:strRef>
                    <c:extLst xmlns:c15="http://schemas.microsoft.com/office/drawing/2012/chart">
                      <c:ext xmlns:c15="http://schemas.microsoft.com/office/drawing/2012/chart" uri="{02D57815-91ED-43cb-92C2-25804820EDAC}">
                        <c15:formulaRef>
                          <c15:sqref>'Repeat Category'!$A$2:$A$7</c15:sqref>
                        </c15:formulaRef>
                      </c:ext>
                    </c:extLst>
                    <c:strCache>
                      <c:ptCount val="6"/>
                      <c:pt idx="0">
                        <c:v>First timers</c:v>
                      </c:pt>
                      <c:pt idx="1">
                        <c:v>2 - 3 times</c:v>
                      </c:pt>
                      <c:pt idx="2">
                        <c:v>4 - 5 times</c:v>
                      </c:pt>
                      <c:pt idx="3">
                        <c:v>6 - 9 times</c:v>
                      </c:pt>
                      <c:pt idx="4">
                        <c:v>10 times or more</c:v>
                      </c:pt>
                      <c:pt idx="5">
                        <c:v>Don't know</c:v>
                      </c:pt>
                    </c:strCache>
                  </c:strRef>
                </c:cat>
                <c:val>
                  <c:numRef>
                    <c:extLst xmlns:c15="http://schemas.microsoft.com/office/drawing/2012/chart">
                      <c:ext xmlns:c15="http://schemas.microsoft.com/office/drawing/2012/chart" uri="{02D57815-91ED-43cb-92C2-25804820EDAC}">
                        <c15:formulaRef>
                          <c15:sqref>'Repeat Category'!$D$2:$D$7</c15:sqref>
                        </c15:formulaRef>
                      </c:ext>
                    </c:extLst>
                    <c:numCache>
                      <c:formatCode>0%</c:formatCode>
                      <c:ptCount val="6"/>
                      <c:pt idx="0">
                        <c:v>0.70275201361149831</c:v>
                      </c:pt>
                      <c:pt idx="1">
                        <c:v>0.14273164913519906</c:v>
                      </c:pt>
                      <c:pt idx="2">
                        <c:v>5.2469905944136093E-2</c:v>
                      </c:pt>
                      <c:pt idx="3">
                        <c:v>3.9267580008740637E-2</c:v>
                      </c:pt>
                      <c:pt idx="4">
                        <c:v>5.9538661026053895E-2</c:v>
                      </c:pt>
                      <c:pt idx="5">
                        <c:v>3.240190274369377E-3</c:v>
                      </c:pt>
                    </c:numCache>
                  </c:numRef>
                </c:val>
                <c:extLst xmlns:c15="http://schemas.microsoft.com/office/drawing/2012/chart">
                  <c:ext xmlns:c16="http://schemas.microsoft.com/office/drawing/2014/chart" uri="{C3380CC4-5D6E-409C-BE32-E72D297353CC}">
                    <c16:uniqueId val="{00000004-AF65-4206-A446-34A0781E7AC6}"/>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'Repeat Category'!$E$1</c15:sqref>
                        </c15:formulaRef>
                      </c:ext>
                    </c:extLst>
                    <c:strCache>
                      <c:ptCount val="1"/>
                      <c:pt idx="0">
                        <c:v>2018</c:v>
                      </c:pt>
                    </c:strCache>
                  </c:strRef>
                </c:tx>
                <c:spPr>
                  <a:solidFill>
                    <a:schemeClr val="accent4"/>
                  </a:solidFill>
                  <a:ln>
                    <a:noFill/>
                  </a:ln>
                  <a:effectLst/>
                </c:spPr>
                <c:invertIfNegative val="0"/>
                <c:cat>
                  <c:strRef>
                    <c:extLst xmlns:c15="http://schemas.microsoft.com/office/drawing/2012/chart">
                      <c:ext xmlns:c15="http://schemas.microsoft.com/office/drawing/2012/chart" uri="{02D57815-91ED-43cb-92C2-25804820EDAC}">
                        <c15:formulaRef>
                          <c15:sqref>'Repeat Category'!$A$2:$A$7</c15:sqref>
                        </c15:formulaRef>
                      </c:ext>
                    </c:extLst>
                    <c:strCache>
                      <c:ptCount val="6"/>
                      <c:pt idx="0">
                        <c:v>First timers</c:v>
                      </c:pt>
                      <c:pt idx="1">
                        <c:v>2 - 3 times</c:v>
                      </c:pt>
                      <c:pt idx="2">
                        <c:v>4 - 5 times</c:v>
                      </c:pt>
                      <c:pt idx="3">
                        <c:v>6 - 9 times</c:v>
                      </c:pt>
                      <c:pt idx="4">
                        <c:v>10 times or more</c:v>
                      </c:pt>
                      <c:pt idx="5">
                        <c:v>Don't know</c:v>
                      </c:pt>
                    </c:strCache>
                  </c:strRef>
                </c:cat>
                <c:val>
                  <c:numRef>
                    <c:extLst xmlns:c15="http://schemas.microsoft.com/office/drawing/2012/chart">
                      <c:ext xmlns:c15="http://schemas.microsoft.com/office/drawing/2012/chart" uri="{02D57815-91ED-43cb-92C2-25804820EDAC}">
                        <c15:formulaRef>
                          <c15:sqref>'Repeat Category'!$E$2:$E$7</c15:sqref>
                        </c15:formulaRef>
                      </c:ext>
                    </c:extLst>
                    <c:numCache>
                      <c:formatCode>0%</c:formatCode>
                      <c:ptCount val="6"/>
                      <c:pt idx="0">
                        <c:v>0.66572878799452828</c:v>
                      </c:pt>
                      <c:pt idx="1">
                        <c:v>0.15382875327192641</c:v>
                      </c:pt>
                      <c:pt idx="2">
                        <c:v>5.4628862593701213E-2</c:v>
                      </c:pt>
                      <c:pt idx="3">
                        <c:v>4.5471888469809284E-2</c:v>
                      </c:pt>
                      <c:pt idx="4">
                        <c:v>7.7242344880680255E-2</c:v>
                      </c:pt>
                      <c:pt idx="5">
                        <c:v>3.0993627893475969E-3</c:v>
                      </c:pt>
                    </c:numCache>
                  </c:numRef>
                </c:val>
                <c:extLst xmlns:c15="http://schemas.microsoft.com/office/drawing/2012/chart">
                  <c:ext xmlns:c16="http://schemas.microsoft.com/office/drawing/2014/chart" uri="{C3380CC4-5D6E-409C-BE32-E72D297353CC}">
                    <c16:uniqueId val="{00000005-AF65-4206-A446-34A0781E7AC6}"/>
                  </c:ext>
                </c:extLst>
              </c15:ser>
            </c15:filteredBarSeries>
            <c15:filteredBarSeries>
              <c15:ser>
                <c:idx val="5"/>
                <c:order val="5"/>
                <c:tx>
                  <c:strRef>
                    <c:extLst xmlns:c15="http://schemas.microsoft.com/office/drawing/2012/chart">
                      <c:ext xmlns:c15="http://schemas.microsoft.com/office/drawing/2012/chart" uri="{02D57815-91ED-43cb-92C2-25804820EDAC}">
                        <c15:formulaRef>
                          <c15:sqref>'Repeat Category'!$G$1</c15:sqref>
                        </c15:formulaRef>
                      </c:ext>
                    </c:extLst>
                    <c:strCache>
                      <c:ptCount val="1"/>
                      <c:pt idx="0">
                        <c:v>2020</c:v>
                      </c:pt>
                    </c:strCache>
                  </c:strRef>
                </c:tx>
                <c:spPr>
                  <a:solidFill>
                    <a:schemeClr val="accent6"/>
                  </a:solidFill>
                  <a:ln>
                    <a:noFill/>
                  </a:ln>
                  <a:effectLst/>
                </c:spPr>
                <c:invertIfNegative val="0"/>
                <c:cat>
                  <c:strRef>
                    <c:extLst xmlns:c15="http://schemas.microsoft.com/office/drawing/2012/chart">
                      <c:ext xmlns:c15="http://schemas.microsoft.com/office/drawing/2012/chart" uri="{02D57815-91ED-43cb-92C2-25804820EDAC}">
                        <c15:formulaRef>
                          <c15:sqref>'Repeat Category'!$A$2:$A$7</c15:sqref>
                        </c15:formulaRef>
                      </c:ext>
                    </c:extLst>
                    <c:strCache>
                      <c:ptCount val="6"/>
                      <c:pt idx="0">
                        <c:v>First timers</c:v>
                      </c:pt>
                      <c:pt idx="1">
                        <c:v>2 - 3 times</c:v>
                      </c:pt>
                      <c:pt idx="2">
                        <c:v>4 - 5 times</c:v>
                      </c:pt>
                      <c:pt idx="3">
                        <c:v>6 - 9 times</c:v>
                      </c:pt>
                      <c:pt idx="4">
                        <c:v>10 times or more</c:v>
                      </c:pt>
                      <c:pt idx="5">
                        <c:v>Don't know</c:v>
                      </c:pt>
                    </c:strCache>
                  </c:strRef>
                </c:cat>
                <c:val>
                  <c:numRef>
                    <c:extLst xmlns:c15="http://schemas.microsoft.com/office/drawing/2012/chart">
                      <c:ext xmlns:c15="http://schemas.microsoft.com/office/drawing/2012/chart" uri="{02D57815-91ED-43cb-92C2-25804820EDAC}">
                        <c15:formulaRef>
                          <c15:sqref>'Repeat Category'!$G$2:$G$7</c15:sqref>
                        </c15:formulaRef>
                      </c:ext>
                    </c:extLst>
                    <c:numCache>
                      <c:formatCode>0%</c:formatCode>
                      <c:ptCount val="6"/>
                      <c:pt idx="0">
                        <c:v>0.60471189685398441</c:v>
                      </c:pt>
                      <c:pt idx="1">
                        <c:v>0.16043815303528547</c:v>
                      </c:pt>
                      <c:pt idx="2">
                        <c:v>7.5338183527723188E-2</c:v>
                      </c:pt>
                      <c:pt idx="3">
                        <c:v>6.4088160440175193E-2</c:v>
                      </c:pt>
                      <c:pt idx="4">
                        <c:v>7.6751071727619496E-2</c:v>
                      </c:pt>
                      <c:pt idx="5">
                        <c:v>1.8672534415204518E-2</c:v>
                      </c:pt>
                    </c:numCache>
                  </c:numRef>
                </c:val>
                <c:extLst xmlns:c15="http://schemas.microsoft.com/office/drawing/2012/chart">
                  <c:ext xmlns:c16="http://schemas.microsoft.com/office/drawing/2014/chart" uri="{C3380CC4-5D6E-409C-BE32-E72D297353CC}">
                    <c16:uniqueId val="{00000006-AF65-4206-A446-34A0781E7AC6}"/>
                  </c:ext>
                </c:extLst>
              </c15:ser>
            </c15:filteredBarSeries>
            <c15:filteredBarSeries>
              <c15:ser>
                <c:idx val="6"/>
                <c:order val="6"/>
                <c:tx>
                  <c:strRef>
                    <c:extLst xmlns:c15="http://schemas.microsoft.com/office/drawing/2012/chart">
                      <c:ext xmlns:c15="http://schemas.microsoft.com/office/drawing/2012/chart" uri="{02D57815-91ED-43cb-92C2-25804820EDAC}">
                        <c15:formulaRef>
                          <c15:sqref>'Repeat Category'!$H$1</c15:sqref>
                        </c15:formulaRef>
                      </c:ext>
                    </c:extLst>
                    <c:strCache>
                      <c:ptCount val="1"/>
                      <c:pt idx="0">
                        <c:v>2021</c:v>
                      </c:pt>
                    </c:strCache>
                  </c:strRef>
                </c:tx>
                <c:spPr>
                  <a:solidFill>
                    <a:schemeClr val="accent1">
                      <a:lumMod val="60000"/>
                    </a:schemeClr>
                  </a:solidFill>
                  <a:ln>
                    <a:noFill/>
                  </a:ln>
                  <a:effectLst/>
                </c:spPr>
                <c:invertIfNegative val="0"/>
                <c:cat>
                  <c:strRef>
                    <c:extLst xmlns:c15="http://schemas.microsoft.com/office/drawing/2012/chart">
                      <c:ext xmlns:c15="http://schemas.microsoft.com/office/drawing/2012/chart" uri="{02D57815-91ED-43cb-92C2-25804820EDAC}">
                        <c15:formulaRef>
                          <c15:sqref>'Repeat Category'!$A$2:$A$7</c15:sqref>
                        </c15:formulaRef>
                      </c:ext>
                    </c:extLst>
                    <c:strCache>
                      <c:ptCount val="6"/>
                      <c:pt idx="0">
                        <c:v>First timers</c:v>
                      </c:pt>
                      <c:pt idx="1">
                        <c:v>2 - 3 times</c:v>
                      </c:pt>
                      <c:pt idx="2">
                        <c:v>4 - 5 times</c:v>
                      </c:pt>
                      <c:pt idx="3">
                        <c:v>6 - 9 times</c:v>
                      </c:pt>
                      <c:pt idx="4">
                        <c:v>10 times or more</c:v>
                      </c:pt>
                      <c:pt idx="5">
                        <c:v>Don't know</c:v>
                      </c:pt>
                    </c:strCache>
                  </c:strRef>
                </c:cat>
                <c:val>
                  <c:numRef>
                    <c:extLst xmlns:c15="http://schemas.microsoft.com/office/drawing/2012/chart">
                      <c:ext xmlns:c15="http://schemas.microsoft.com/office/drawing/2012/chart" uri="{02D57815-91ED-43cb-92C2-25804820EDAC}">
                        <c15:formulaRef>
                          <c15:sqref>'Repeat Category'!$H$2:$H$7</c15:sqref>
                        </c15:formulaRef>
                      </c:ext>
                    </c:extLst>
                    <c:numCache>
                      <c:formatCode>0%</c:formatCode>
                      <c:ptCount val="6"/>
                      <c:pt idx="0">
                        <c:v>0.55369084240573552</c:v>
                      </c:pt>
                      <c:pt idx="1">
                        <c:v>0.13255853200250395</c:v>
                      </c:pt>
                      <c:pt idx="2">
                        <c:v>4.4527740207123585E-2</c:v>
                      </c:pt>
                      <c:pt idx="3">
                        <c:v>4.2804690998873379E-2</c:v>
                      </c:pt>
                      <c:pt idx="4">
                        <c:v>0.10511667293235102</c:v>
                      </c:pt>
                      <c:pt idx="5">
                        <c:v>0.12130152145343248</c:v>
                      </c:pt>
                    </c:numCache>
                  </c:numRef>
                </c:val>
                <c:extLst xmlns:c15="http://schemas.microsoft.com/office/drawing/2012/chart">
                  <c:ext xmlns:c16="http://schemas.microsoft.com/office/drawing/2014/chart" uri="{C3380CC4-5D6E-409C-BE32-E72D297353CC}">
                    <c16:uniqueId val="{00000007-AF65-4206-A446-34A0781E7AC6}"/>
                  </c:ext>
                </c:extLst>
              </c15:ser>
            </c15:filteredBarSeries>
            <c15:filteredBarSeries>
              <c15:ser>
                <c:idx val="7"/>
                <c:order val="7"/>
                <c:tx>
                  <c:strRef>
                    <c:extLst xmlns:c15="http://schemas.microsoft.com/office/drawing/2012/chart">
                      <c:ext xmlns:c15="http://schemas.microsoft.com/office/drawing/2012/chart" uri="{02D57815-91ED-43cb-92C2-25804820EDAC}">
                        <c15:formulaRef>
                          <c15:sqref>'Repeat Category'!$I$1</c15:sqref>
                        </c15:formulaRef>
                      </c:ext>
                    </c:extLst>
                    <c:strCache>
                      <c:ptCount val="1"/>
                      <c:pt idx="0">
                        <c:v>2022</c:v>
                      </c:pt>
                    </c:strCache>
                  </c:strRef>
                </c:tx>
                <c:spPr>
                  <a:solidFill>
                    <a:schemeClr val="accent2">
                      <a:lumMod val="60000"/>
                    </a:schemeClr>
                  </a:solidFill>
                  <a:ln>
                    <a:noFill/>
                  </a:ln>
                  <a:effectLst/>
                </c:spPr>
                <c:invertIfNegative val="0"/>
                <c:cat>
                  <c:strRef>
                    <c:extLst xmlns:c15="http://schemas.microsoft.com/office/drawing/2012/chart">
                      <c:ext xmlns:c15="http://schemas.microsoft.com/office/drawing/2012/chart" uri="{02D57815-91ED-43cb-92C2-25804820EDAC}">
                        <c15:formulaRef>
                          <c15:sqref>'Repeat Category'!$A$2:$A$7</c15:sqref>
                        </c15:formulaRef>
                      </c:ext>
                    </c:extLst>
                    <c:strCache>
                      <c:ptCount val="6"/>
                      <c:pt idx="0">
                        <c:v>First timers</c:v>
                      </c:pt>
                      <c:pt idx="1">
                        <c:v>2 - 3 times</c:v>
                      </c:pt>
                      <c:pt idx="2">
                        <c:v>4 - 5 times</c:v>
                      </c:pt>
                      <c:pt idx="3">
                        <c:v>6 - 9 times</c:v>
                      </c:pt>
                      <c:pt idx="4">
                        <c:v>10 times or more</c:v>
                      </c:pt>
                      <c:pt idx="5">
                        <c:v>Don't know</c:v>
                      </c:pt>
                    </c:strCache>
                  </c:strRef>
                </c:cat>
                <c:val>
                  <c:numRef>
                    <c:extLst xmlns:c15="http://schemas.microsoft.com/office/drawing/2012/chart">
                      <c:ext xmlns:c15="http://schemas.microsoft.com/office/drawing/2012/chart" uri="{02D57815-91ED-43cb-92C2-25804820EDAC}">
                        <c15:formulaRef>
                          <c15:sqref>'Repeat Category'!$I$2:$I$7</c15:sqref>
                        </c15:formulaRef>
                      </c:ext>
                    </c:extLst>
                    <c:numCache>
                      <c:formatCode>0%</c:formatCode>
                      <c:ptCount val="6"/>
                      <c:pt idx="0">
                        <c:v>0.57368159708302291</c:v>
                      </c:pt>
                      <c:pt idx="1">
                        <c:v>0.15943185094744999</c:v>
                      </c:pt>
                      <c:pt idx="2">
                        <c:v>6.6815542567878083E-2</c:v>
                      </c:pt>
                      <c:pt idx="3">
                        <c:v>7.8603867299379959E-2</c:v>
                      </c:pt>
                      <c:pt idx="4">
                        <c:v>9.3704707829942974E-2</c:v>
                      </c:pt>
                      <c:pt idx="5">
                        <c:v>2.776243427231577E-2</c:v>
                      </c:pt>
                    </c:numCache>
                  </c:numRef>
                </c:val>
                <c:extLst xmlns:c15="http://schemas.microsoft.com/office/drawing/2012/chart">
                  <c:ext xmlns:c16="http://schemas.microsoft.com/office/drawing/2014/chart" uri="{C3380CC4-5D6E-409C-BE32-E72D297353CC}">
                    <c16:uniqueId val="{00000008-AF65-4206-A446-34A0781E7AC6}"/>
                  </c:ext>
                </c:extLst>
              </c15:ser>
            </c15:filteredBarSeries>
          </c:ext>
        </c:extLst>
      </c:barChart>
      <c:catAx>
        <c:axId val="575504607"/>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Nunito" pitchFamily="2" charset="0"/>
                <a:ea typeface="+mn-ea"/>
                <a:cs typeface="+mn-cs"/>
              </a:defRPr>
            </a:pPr>
            <a:endParaRPr lang="en-US"/>
          </a:p>
        </c:txPr>
        <c:crossAx val="575504127"/>
        <c:crosses val="autoZero"/>
        <c:auto val="1"/>
        <c:lblAlgn val="ctr"/>
        <c:lblOffset val="100"/>
        <c:noMultiLvlLbl val="0"/>
      </c:catAx>
      <c:valAx>
        <c:axId val="575504127"/>
        <c:scaling>
          <c:orientation val="minMax"/>
        </c:scaling>
        <c:delete val="0"/>
        <c:axPos val="t"/>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Nunito" pitchFamily="2" charset="0"/>
                <a:ea typeface="+mn-ea"/>
                <a:cs typeface="+mn-cs"/>
              </a:defRPr>
            </a:pPr>
            <a:endParaRPr lang="en-US"/>
          </a:p>
        </c:txPr>
        <c:crossAx val="57550460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Nunito" pitchFamily="2" charset="0"/>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Nunito" pitchFamily="2" charset="0"/>
                <a:ea typeface="+mn-ea"/>
                <a:cs typeface="+mn-cs"/>
              </a:defRPr>
            </a:pPr>
            <a:r>
              <a:rPr lang="en-ZA">
                <a:latin typeface="Nunito" pitchFamily="2" charset="0"/>
              </a:rPr>
              <a:t>Gender</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Nunito" pitchFamily="2" charset="0"/>
              <a:ea typeface="+mn-ea"/>
              <a:cs typeface="+mn-cs"/>
            </a:defRPr>
          </a:pPr>
          <a:endParaRPr lang="en-US"/>
        </a:p>
      </c:txPr>
    </c:title>
    <c:autoTitleDeleted val="0"/>
    <c:plotArea>
      <c:layout/>
      <c:barChart>
        <c:barDir val="bar"/>
        <c:grouping val="clustered"/>
        <c:varyColors val="0"/>
        <c:ser>
          <c:idx val="4"/>
          <c:order val="4"/>
          <c:tx>
            <c:strRef>
              <c:f>Gender!$F$1</c:f>
              <c:strCache>
                <c:ptCount val="1"/>
                <c:pt idx="0">
                  <c:v>2019</c:v>
                </c:pt>
              </c:strCache>
            </c:strRef>
          </c:tx>
          <c:spPr>
            <a:solidFill>
              <a:srgbClr val="FFC000"/>
            </a:solidFill>
            <a:ln>
              <a:noFill/>
            </a:ln>
            <a:effectLst/>
          </c:spPr>
          <c:invertIfNegative val="0"/>
          <c:cat>
            <c:strRef>
              <c:f>Gender!$A$2:$A$3</c:f>
              <c:strCache>
                <c:ptCount val="2"/>
                <c:pt idx="0">
                  <c:v>Male</c:v>
                </c:pt>
                <c:pt idx="1">
                  <c:v>Female</c:v>
                </c:pt>
              </c:strCache>
            </c:strRef>
          </c:cat>
          <c:val>
            <c:numRef>
              <c:f>Gender!$F$2:$F$3</c:f>
              <c:numCache>
                <c:formatCode>0%</c:formatCode>
                <c:ptCount val="2"/>
                <c:pt idx="0">
                  <c:v>0.52608984538590797</c:v>
                </c:pt>
                <c:pt idx="1">
                  <c:v>0.47391015461410774</c:v>
                </c:pt>
              </c:numCache>
            </c:numRef>
          </c:val>
          <c:extLst>
            <c:ext xmlns:c16="http://schemas.microsoft.com/office/drawing/2014/chart" uri="{C3380CC4-5D6E-409C-BE32-E72D297353CC}">
              <c16:uniqueId val="{00000000-228C-485C-ACB8-C6FEACB8454F}"/>
            </c:ext>
          </c:extLst>
        </c:ser>
        <c:ser>
          <c:idx val="8"/>
          <c:order val="8"/>
          <c:tx>
            <c:strRef>
              <c:f>Gender!$J$1</c:f>
              <c:strCache>
                <c:ptCount val="1"/>
                <c:pt idx="0">
                  <c:v>2023</c:v>
                </c:pt>
              </c:strCache>
            </c:strRef>
          </c:tx>
          <c:spPr>
            <a:solidFill>
              <a:srgbClr val="002060"/>
            </a:solidFill>
            <a:ln>
              <a:noFill/>
            </a:ln>
            <a:effectLst/>
          </c:spPr>
          <c:invertIfNegative val="0"/>
          <c:cat>
            <c:strRef>
              <c:f>Gender!$A$2:$A$3</c:f>
              <c:strCache>
                <c:ptCount val="2"/>
                <c:pt idx="0">
                  <c:v>Male</c:v>
                </c:pt>
                <c:pt idx="1">
                  <c:v>Female</c:v>
                </c:pt>
              </c:strCache>
            </c:strRef>
          </c:cat>
          <c:val>
            <c:numRef>
              <c:f>Gender!$J$2:$J$3</c:f>
              <c:numCache>
                <c:formatCode>0%</c:formatCode>
                <c:ptCount val="2"/>
                <c:pt idx="0">
                  <c:v>0.58238406973732904</c:v>
                </c:pt>
                <c:pt idx="1">
                  <c:v>0.41761593026269261</c:v>
                </c:pt>
              </c:numCache>
            </c:numRef>
          </c:val>
          <c:extLst>
            <c:ext xmlns:c16="http://schemas.microsoft.com/office/drawing/2014/chart" uri="{C3380CC4-5D6E-409C-BE32-E72D297353CC}">
              <c16:uniqueId val="{00000001-228C-485C-ACB8-C6FEACB8454F}"/>
            </c:ext>
          </c:extLst>
        </c:ser>
        <c:dLbls>
          <c:showLegendKey val="0"/>
          <c:showVal val="0"/>
          <c:showCatName val="0"/>
          <c:showSerName val="0"/>
          <c:showPercent val="0"/>
          <c:showBubbleSize val="0"/>
        </c:dLbls>
        <c:gapWidth val="150"/>
        <c:axId val="638984159"/>
        <c:axId val="638992799"/>
        <c:extLst>
          <c:ext xmlns:c15="http://schemas.microsoft.com/office/drawing/2012/chart" uri="{02D57815-91ED-43cb-92C2-25804820EDAC}">
            <c15:filteredBarSeries>
              <c15:ser>
                <c:idx val="0"/>
                <c:order val="0"/>
                <c:tx>
                  <c:strRef>
                    <c:extLst>
                      <c:ext uri="{02D57815-91ED-43cb-92C2-25804820EDAC}">
                        <c15:formulaRef>
                          <c15:sqref>Gender!$B$1</c15:sqref>
                        </c15:formulaRef>
                      </c:ext>
                    </c:extLst>
                    <c:strCache>
                      <c:ptCount val="1"/>
                      <c:pt idx="0">
                        <c:v>2015</c:v>
                      </c:pt>
                    </c:strCache>
                  </c:strRef>
                </c:tx>
                <c:spPr>
                  <a:solidFill>
                    <a:schemeClr val="accent1"/>
                  </a:solidFill>
                  <a:ln>
                    <a:noFill/>
                  </a:ln>
                  <a:effectLst/>
                </c:spPr>
                <c:invertIfNegative val="0"/>
                <c:cat>
                  <c:strRef>
                    <c:extLst>
                      <c:ext uri="{02D57815-91ED-43cb-92C2-25804820EDAC}">
                        <c15:formulaRef>
                          <c15:sqref>Gender!$A$2:$A$3</c15:sqref>
                        </c15:formulaRef>
                      </c:ext>
                    </c:extLst>
                    <c:strCache>
                      <c:ptCount val="2"/>
                      <c:pt idx="0">
                        <c:v>Male</c:v>
                      </c:pt>
                      <c:pt idx="1">
                        <c:v>Female</c:v>
                      </c:pt>
                    </c:strCache>
                  </c:strRef>
                </c:cat>
                <c:val>
                  <c:numRef>
                    <c:extLst>
                      <c:ext uri="{02D57815-91ED-43cb-92C2-25804820EDAC}">
                        <c15:formulaRef>
                          <c15:sqref>Gender!$B$2:$B$3</c15:sqref>
                        </c15:formulaRef>
                      </c:ext>
                    </c:extLst>
                    <c:numCache>
                      <c:formatCode>0%</c:formatCode>
                      <c:ptCount val="2"/>
                      <c:pt idx="0">
                        <c:v>0.55753677957353343</c:v>
                      </c:pt>
                      <c:pt idx="1">
                        <c:v>0.44246322042646874</c:v>
                      </c:pt>
                    </c:numCache>
                  </c:numRef>
                </c:val>
                <c:extLst>
                  <c:ext xmlns:c16="http://schemas.microsoft.com/office/drawing/2014/chart" uri="{C3380CC4-5D6E-409C-BE32-E72D297353CC}">
                    <c16:uniqueId val="{00000002-228C-485C-ACB8-C6FEACB8454F}"/>
                  </c:ext>
                </c:extLst>
              </c15:ser>
            </c15:filteredBarSeries>
            <c15:filteredBarSeries>
              <c15:ser>
                <c:idx val="1"/>
                <c:order val="1"/>
                <c:tx>
                  <c:strRef>
                    <c:extLst xmlns:c15="http://schemas.microsoft.com/office/drawing/2012/chart">
                      <c:ext xmlns:c15="http://schemas.microsoft.com/office/drawing/2012/chart" uri="{02D57815-91ED-43cb-92C2-25804820EDAC}">
                        <c15:formulaRef>
                          <c15:sqref>Gender!$C$1</c15:sqref>
                        </c15:formulaRef>
                      </c:ext>
                    </c:extLst>
                    <c:strCache>
                      <c:ptCount val="1"/>
                      <c:pt idx="0">
                        <c:v>2016</c:v>
                      </c:pt>
                    </c:strCache>
                  </c:strRef>
                </c:tx>
                <c:spPr>
                  <a:solidFill>
                    <a:schemeClr val="accent2"/>
                  </a:solidFill>
                  <a:ln>
                    <a:noFill/>
                  </a:ln>
                  <a:effectLst/>
                </c:spPr>
                <c:invertIfNegative val="0"/>
                <c:cat>
                  <c:strRef>
                    <c:extLst xmlns:c15="http://schemas.microsoft.com/office/drawing/2012/chart">
                      <c:ext xmlns:c15="http://schemas.microsoft.com/office/drawing/2012/chart" uri="{02D57815-91ED-43cb-92C2-25804820EDAC}">
                        <c15:formulaRef>
                          <c15:sqref>Gender!$A$2:$A$3</c15:sqref>
                        </c15:formulaRef>
                      </c:ext>
                    </c:extLst>
                    <c:strCache>
                      <c:ptCount val="2"/>
                      <c:pt idx="0">
                        <c:v>Male</c:v>
                      </c:pt>
                      <c:pt idx="1">
                        <c:v>Female</c:v>
                      </c:pt>
                    </c:strCache>
                  </c:strRef>
                </c:cat>
                <c:val>
                  <c:numRef>
                    <c:extLst xmlns:c15="http://schemas.microsoft.com/office/drawing/2012/chart">
                      <c:ext xmlns:c15="http://schemas.microsoft.com/office/drawing/2012/chart" uri="{02D57815-91ED-43cb-92C2-25804820EDAC}">
                        <c15:formulaRef>
                          <c15:sqref>Gender!$C$2:$C$3</c15:sqref>
                        </c15:formulaRef>
                      </c:ext>
                    </c:extLst>
                    <c:numCache>
                      <c:formatCode>0%</c:formatCode>
                      <c:ptCount val="2"/>
                      <c:pt idx="0">
                        <c:v>0.53629086986736529</c:v>
                      </c:pt>
                      <c:pt idx="1">
                        <c:v>0.46370913013264181</c:v>
                      </c:pt>
                    </c:numCache>
                  </c:numRef>
                </c:val>
                <c:extLst xmlns:c15="http://schemas.microsoft.com/office/drawing/2012/chart">
                  <c:ext xmlns:c16="http://schemas.microsoft.com/office/drawing/2014/chart" uri="{C3380CC4-5D6E-409C-BE32-E72D297353CC}">
                    <c16:uniqueId val="{00000003-228C-485C-ACB8-C6FEACB8454F}"/>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Gender!$D$1</c15:sqref>
                        </c15:formulaRef>
                      </c:ext>
                    </c:extLst>
                    <c:strCache>
                      <c:ptCount val="1"/>
                      <c:pt idx="0">
                        <c:v>2017</c:v>
                      </c:pt>
                    </c:strCache>
                  </c:strRef>
                </c:tx>
                <c:spPr>
                  <a:solidFill>
                    <a:schemeClr val="accent3"/>
                  </a:solidFill>
                  <a:ln>
                    <a:noFill/>
                  </a:ln>
                  <a:effectLst/>
                </c:spPr>
                <c:invertIfNegative val="0"/>
                <c:cat>
                  <c:strRef>
                    <c:extLst xmlns:c15="http://schemas.microsoft.com/office/drawing/2012/chart">
                      <c:ext xmlns:c15="http://schemas.microsoft.com/office/drawing/2012/chart" uri="{02D57815-91ED-43cb-92C2-25804820EDAC}">
                        <c15:formulaRef>
                          <c15:sqref>Gender!$A$2:$A$3</c15:sqref>
                        </c15:formulaRef>
                      </c:ext>
                    </c:extLst>
                    <c:strCache>
                      <c:ptCount val="2"/>
                      <c:pt idx="0">
                        <c:v>Male</c:v>
                      </c:pt>
                      <c:pt idx="1">
                        <c:v>Female</c:v>
                      </c:pt>
                    </c:strCache>
                  </c:strRef>
                </c:cat>
                <c:val>
                  <c:numRef>
                    <c:extLst xmlns:c15="http://schemas.microsoft.com/office/drawing/2012/chart">
                      <c:ext xmlns:c15="http://schemas.microsoft.com/office/drawing/2012/chart" uri="{02D57815-91ED-43cb-92C2-25804820EDAC}">
                        <c15:formulaRef>
                          <c15:sqref>Gender!$D$2:$D$3</c15:sqref>
                        </c15:formulaRef>
                      </c:ext>
                    </c:extLst>
                    <c:numCache>
                      <c:formatCode>0%</c:formatCode>
                      <c:ptCount val="2"/>
                      <c:pt idx="0">
                        <c:v>0.55897743450716553</c:v>
                      </c:pt>
                      <c:pt idx="1">
                        <c:v>0.44102256549283025</c:v>
                      </c:pt>
                    </c:numCache>
                  </c:numRef>
                </c:val>
                <c:extLst xmlns:c15="http://schemas.microsoft.com/office/drawing/2012/chart">
                  <c:ext xmlns:c16="http://schemas.microsoft.com/office/drawing/2014/chart" uri="{C3380CC4-5D6E-409C-BE32-E72D297353CC}">
                    <c16:uniqueId val="{00000004-228C-485C-ACB8-C6FEACB8454F}"/>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Gender!$E$1</c15:sqref>
                        </c15:formulaRef>
                      </c:ext>
                    </c:extLst>
                    <c:strCache>
                      <c:ptCount val="1"/>
                      <c:pt idx="0">
                        <c:v>2018</c:v>
                      </c:pt>
                    </c:strCache>
                  </c:strRef>
                </c:tx>
                <c:spPr>
                  <a:solidFill>
                    <a:schemeClr val="accent4"/>
                  </a:solidFill>
                  <a:ln>
                    <a:noFill/>
                  </a:ln>
                  <a:effectLst/>
                </c:spPr>
                <c:invertIfNegative val="0"/>
                <c:cat>
                  <c:strRef>
                    <c:extLst xmlns:c15="http://schemas.microsoft.com/office/drawing/2012/chart">
                      <c:ext xmlns:c15="http://schemas.microsoft.com/office/drawing/2012/chart" uri="{02D57815-91ED-43cb-92C2-25804820EDAC}">
                        <c15:formulaRef>
                          <c15:sqref>Gender!$A$2:$A$3</c15:sqref>
                        </c15:formulaRef>
                      </c:ext>
                    </c:extLst>
                    <c:strCache>
                      <c:ptCount val="2"/>
                      <c:pt idx="0">
                        <c:v>Male</c:v>
                      </c:pt>
                      <c:pt idx="1">
                        <c:v>Female</c:v>
                      </c:pt>
                    </c:strCache>
                  </c:strRef>
                </c:cat>
                <c:val>
                  <c:numRef>
                    <c:extLst xmlns:c15="http://schemas.microsoft.com/office/drawing/2012/chart">
                      <c:ext xmlns:c15="http://schemas.microsoft.com/office/drawing/2012/chart" uri="{02D57815-91ED-43cb-92C2-25804820EDAC}">
                        <c15:formulaRef>
                          <c15:sqref>Gender!$E$2:$E$3</c15:sqref>
                        </c15:formulaRef>
                      </c:ext>
                    </c:extLst>
                    <c:numCache>
                      <c:formatCode>0%</c:formatCode>
                      <c:ptCount val="2"/>
                      <c:pt idx="0">
                        <c:v>0.53142857035468472</c:v>
                      </c:pt>
                      <c:pt idx="1">
                        <c:v>0.46857142964531012</c:v>
                      </c:pt>
                    </c:numCache>
                  </c:numRef>
                </c:val>
                <c:extLst xmlns:c15="http://schemas.microsoft.com/office/drawing/2012/chart">
                  <c:ext xmlns:c16="http://schemas.microsoft.com/office/drawing/2014/chart" uri="{C3380CC4-5D6E-409C-BE32-E72D297353CC}">
                    <c16:uniqueId val="{00000005-228C-485C-ACB8-C6FEACB8454F}"/>
                  </c:ext>
                </c:extLst>
              </c15:ser>
            </c15:filteredBarSeries>
            <c15:filteredBarSeries>
              <c15:ser>
                <c:idx val="5"/>
                <c:order val="5"/>
                <c:tx>
                  <c:strRef>
                    <c:extLst xmlns:c15="http://schemas.microsoft.com/office/drawing/2012/chart">
                      <c:ext xmlns:c15="http://schemas.microsoft.com/office/drawing/2012/chart" uri="{02D57815-91ED-43cb-92C2-25804820EDAC}">
                        <c15:formulaRef>
                          <c15:sqref>Gender!$G$1</c15:sqref>
                        </c15:formulaRef>
                      </c:ext>
                    </c:extLst>
                    <c:strCache>
                      <c:ptCount val="1"/>
                      <c:pt idx="0">
                        <c:v>2020</c:v>
                      </c:pt>
                    </c:strCache>
                  </c:strRef>
                </c:tx>
                <c:spPr>
                  <a:solidFill>
                    <a:schemeClr val="accent6"/>
                  </a:solidFill>
                  <a:ln>
                    <a:noFill/>
                  </a:ln>
                  <a:effectLst/>
                </c:spPr>
                <c:invertIfNegative val="0"/>
                <c:cat>
                  <c:strRef>
                    <c:extLst xmlns:c15="http://schemas.microsoft.com/office/drawing/2012/chart">
                      <c:ext xmlns:c15="http://schemas.microsoft.com/office/drawing/2012/chart" uri="{02D57815-91ED-43cb-92C2-25804820EDAC}">
                        <c15:formulaRef>
                          <c15:sqref>Gender!$A$2:$A$3</c15:sqref>
                        </c15:formulaRef>
                      </c:ext>
                    </c:extLst>
                    <c:strCache>
                      <c:ptCount val="2"/>
                      <c:pt idx="0">
                        <c:v>Male</c:v>
                      </c:pt>
                      <c:pt idx="1">
                        <c:v>Female</c:v>
                      </c:pt>
                    </c:strCache>
                  </c:strRef>
                </c:cat>
                <c:val>
                  <c:numRef>
                    <c:extLst xmlns:c15="http://schemas.microsoft.com/office/drawing/2012/chart">
                      <c:ext xmlns:c15="http://schemas.microsoft.com/office/drawing/2012/chart" uri="{02D57815-91ED-43cb-92C2-25804820EDAC}">
                        <c15:formulaRef>
                          <c15:sqref>Gender!$G$2:$G$3</c15:sqref>
                        </c15:formulaRef>
                      </c:ext>
                    </c:extLst>
                    <c:numCache>
                      <c:formatCode>0%</c:formatCode>
                      <c:ptCount val="2"/>
                      <c:pt idx="0">
                        <c:v>0.54485753358115108</c:v>
                      </c:pt>
                      <c:pt idx="1">
                        <c:v>0.4551424664188522</c:v>
                      </c:pt>
                    </c:numCache>
                  </c:numRef>
                </c:val>
                <c:extLst xmlns:c15="http://schemas.microsoft.com/office/drawing/2012/chart">
                  <c:ext xmlns:c16="http://schemas.microsoft.com/office/drawing/2014/chart" uri="{C3380CC4-5D6E-409C-BE32-E72D297353CC}">
                    <c16:uniqueId val="{00000006-228C-485C-ACB8-C6FEACB8454F}"/>
                  </c:ext>
                </c:extLst>
              </c15:ser>
            </c15:filteredBarSeries>
            <c15:filteredBarSeries>
              <c15:ser>
                <c:idx val="6"/>
                <c:order val="6"/>
                <c:tx>
                  <c:strRef>
                    <c:extLst xmlns:c15="http://schemas.microsoft.com/office/drawing/2012/chart">
                      <c:ext xmlns:c15="http://schemas.microsoft.com/office/drawing/2012/chart" uri="{02D57815-91ED-43cb-92C2-25804820EDAC}">
                        <c15:formulaRef>
                          <c15:sqref>Gender!$H$1</c15:sqref>
                        </c15:formulaRef>
                      </c:ext>
                    </c:extLst>
                    <c:strCache>
                      <c:ptCount val="1"/>
                      <c:pt idx="0">
                        <c:v>2021</c:v>
                      </c:pt>
                    </c:strCache>
                  </c:strRef>
                </c:tx>
                <c:spPr>
                  <a:solidFill>
                    <a:schemeClr val="accent1">
                      <a:lumMod val="60000"/>
                    </a:schemeClr>
                  </a:solidFill>
                  <a:ln>
                    <a:noFill/>
                  </a:ln>
                  <a:effectLst/>
                </c:spPr>
                <c:invertIfNegative val="0"/>
                <c:cat>
                  <c:strRef>
                    <c:extLst xmlns:c15="http://schemas.microsoft.com/office/drawing/2012/chart">
                      <c:ext xmlns:c15="http://schemas.microsoft.com/office/drawing/2012/chart" uri="{02D57815-91ED-43cb-92C2-25804820EDAC}">
                        <c15:formulaRef>
                          <c15:sqref>Gender!$A$2:$A$3</c15:sqref>
                        </c15:formulaRef>
                      </c:ext>
                    </c:extLst>
                    <c:strCache>
                      <c:ptCount val="2"/>
                      <c:pt idx="0">
                        <c:v>Male</c:v>
                      </c:pt>
                      <c:pt idx="1">
                        <c:v>Female</c:v>
                      </c:pt>
                    </c:strCache>
                  </c:strRef>
                </c:cat>
                <c:val>
                  <c:numRef>
                    <c:extLst xmlns:c15="http://schemas.microsoft.com/office/drawing/2012/chart">
                      <c:ext xmlns:c15="http://schemas.microsoft.com/office/drawing/2012/chart" uri="{02D57815-91ED-43cb-92C2-25804820EDAC}">
                        <c15:formulaRef>
                          <c15:sqref>Gender!$H$2:$H$3</c15:sqref>
                        </c15:formulaRef>
                      </c:ext>
                    </c:extLst>
                    <c:numCache>
                      <c:formatCode>0%</c:formatCode>
                      <c:ptCount val="2"/>
                      <c:pt idx="0">
                        <c:v>0.52531000053757293</c:v>
                      </c:pt>
                      <c:pt idx="1">
                        <c:v>0.47468999946242363</c:v>
                      </c:pt>
                    </c:numCache>
                  </c:numRef>
                </c:val>
                <c:extLst xmlns:c15="http://schemas.microsoft.com/office/drawing/2012/chart">
                  <c:ext xmlns:c16="http://schemas.microsoft.com/office/drawing/2014/chart" uri="{C3380CC4-5D6E-409C-BE32-E72D297353CC}">
                    <c16:uniqueId val="{00000007-228C-485C-ACB8-C6FEACB8454F}"/>
                  </c:ext>
                </c:extLst>
              </c15:ser>
            </c15:filteredBarSeries>
            <c15:filteredBarSeries>
              <c15:ser>
                <c:idx val="7"/>
                <c:order val="7"/>
                <c:tx>
                  <c:strRef>
                    <c:extLst xmlns:c15="http://schemas.microsoft.com/office/drawing/2012/chart">
                      <c:ext xmlns:c15="http://schemas.microsoft.com/office/drawing/2012/chart" uri="{02D57815-91ED-43cb-92C2-25804820EDAC}">
                        <c15:formulaRef>
                          <c15:sqref>Gender!$I$1</c15:sqref>
                        </c15:formulaRef>
                      </c:ext>
                    </c:extLst>
                    <c:strCache>
                      <c:ptCount val="1"/>
                      <c:pt idx="0">
                        <c:v>2022</c:v>
                      </c:pt>
                    </c:strCache>
                  </c:strRef>
                </c:tx>
                <c:spPr>
                  <a:solidFill>
                    <a:schemeClr val="accent2">
                      <a:lumMod val="60000"/>
                    </a:schemeClr>
                  </a:solidFill>
                  <a:ln>
                    <a:noFill/>
                  </a:ln>
                  <a:effectLst/>
                </c:spPr>
                <c:invertIfNegative val="0"/>
                <c:cat>
                  <c:strRef>
                    <c:extLst xmlns:c15="http://schemas.microsoft.com/office/drawing/2012/chart">
                      <c:ext xmlns:c15="http://schemas.microsoft.com/office/drawing/2012/chart" uri="{02D57815-91ED-43cb-92C2-25804820EDAC}">
                        <c15:formulaRef>
                          <c15:sqref>Gender!$A$2:$A$3</c15:sqref>
                        </c15:formulaRef>
                      </c:ext>
                    </c:extLst>
                    <c:strCache>
                      <c:ptCount val="2"/>
                      <c:pt idx="0">
                        <c:v>Male</c:v>
                      </c:pt>
                      <c:pt idx="1">
                        <c:v>Female</c:v>
                      </c:pt>
                    </c:strCache>
                  </c:strRef>
                </c:cat>
                <c:val>
                  <c:numRef>
                    <c:extLst xmlns:c15="http://schemas.microsoft.com/office/drawing/2012/chart">
                      <c:ext xmlns:c15="http://schemas.microsoft.com/office/drawing/2012/chart" uri="{02D57815-91ED-43cb-92C2-25804820EDAC}">
                        <c15:formulaRef>
                          <c15:sqref>Gender!$I$2:$I$3</c15:sqref>
                        </c15:formulaRef>
                      </c:ext>
                    </c:extLst>
                    <c:numCache>
                      <c:formatCode>0%</c:formatCode>
                      <c:ptCount val="2"/>
                      <c:pt idx="0">
                        <c:v>0.56187231725361697</c:v>
                      </c:pt>
                      <c:pt idx="1">
                        <c:v>0.43812768274636121</c:v>
                      </c:pt>
                    </c:numCache>
                  </c:numRef>
                </c:val>
                <c:extLst xmlns:c15="http://schemas.microsoft.com/office/drawing/2012/chart">
                  <c:ext xmlns:c16="http://schemas.microsoft.com/office/drawing/2014/chart" uri="{C3380CC4-5D6E-409C-BE32-E72D297353CC}">
                    <c16:uniqueId val="{00000008-228C-485C-ACB8-C6FEACB8454F}"/>
                  </c:ext>
                </c:extLst>
              </c15:ser>
            </c15:filteredBarSeries>
          </c:ext>
        </c:extLst>
      </c:barChart>
      <c:catAx>
        <c:axId val="638984159"/>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Nunito" pitchFamily="2" charset="0"/>
                <a:ea typeface="+mn-ea"/>
                <a:cs typeface="+mn-cs"/>
              </a:defRPr>
            </a:pPr>
            <a:endParaRPr lang="en-US"/>
          </a:p>
        </c:txPr>
        <c:crossAx val="638992799"/>
        <c:crosses val="autoZero"/>
        <c:auto val="1"/>
        <c:lblAlgn val="ctr"/>
        <c:lblOffset val="100"/>
        <c:noMultiLvlLbl val="0"/>
      </c:catAx>
      <c:valAx>
        <c:axId val="638992799"/>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Nunito" pitchFamily="2" charset="0"/>
                <a:ea typeface="+mn-ea"/>
                <a:cs typeface="+mn-cs"/>
              </a:defRPr>
            </a:pPr>
            <a:endParaRPr lang="en-US"/>
          </a:p>
        </c:txPr>
        <c:crossAx val="63898415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Nunito" pitchFamily="2" charset="0"/>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Nunito" pitchFamily="2" charset="0"/>
                <a:ea typeface="+mn-ea"/>
                <a:cs typeface="+mn-cs"/>
              </a:defRPr>
            </a:pPr>
            <a:r>
              <a:rPr lang="en-ZA">
                <a:latin typeface="Nunito" pitchFamily="2" charset="0"/>
              </a:rPr>
              <a:t>Age</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Nunito" pitchFamily="2" charset="0"/>
              <a:ea typeface="+mn-ea"/>
              <a:cs typeface="+mn-cs"/>
            </a:defRPr>
          </a:pPr>
          <a:endParaRPr lang="en-US"/>
        </a:p>
      </c:txPr>
    </c:title>
    <c:autoTitleDeleted val="0"/>
    <c:plotArea>
      <c:layout/>
      <c:barChart>
        <c:barDir val="col"/>
        <c:grouping val="clustered"/>
        <c:varyColors val="0"/>
        <c:ser>
          <c:idx val="4"/>
          <c:order val="4"/>
          <c:tx>
            <c:strRef>
              <c:f>Age!$F$1</c:f>
              <c:strCache>
                <c:ptCount val="1"/>
                <c:pt idx="0">
                  <c:v>2019</c:v>
                </c:pt>
              </c:strCache>
            </c:strRef>
          </c:tx>
          <c:spPr>
            <a:solidFill>
              <a:srgbClr val="FFC000"/>
            </a:solidFill>
            <a:ln>
              <a:noFill/>
            </a:ln>
            <a:effectLst/>
          </c:spPr>
          <c:invertIfNegative val="0"/>
          <c:cat>
            <c:strRef>
              <c:f>Age!$A$3:$A$10</c:f>
              <c:strCache>
                <c:ptCount val="8"/>
                <c:pt idx="0">
                  <c:v>18-24 years</c:v>
                </c:pt>
                <c:pt idx="1">
                  <c:v>25 – 30 years</c:v>
                </c:pt>
                <c:pt idx="2">
                  <c:v>31 -34 years</c:v>
                </c:pt>
                <c:pt idx="3">
                  <c:v>35-40 years</c:v>
                </c:pt>
                <c:pt idx="4">
                  <c:v>41- 50 years</c:v>
                </c:pt>
                <c:pt idx="5">
                  <c:v>51 – 60 years</c:v>
                </c:pt>
                <c:pt idx="6">
                  <c:v>60+ years</c:v>
                </c:pt>
                <c:pt idx="7">
                  <c:v>Refused</c:v>
                </c:pt>
              </c:strCache>
            </c:strRef>
          </c:cat>
          <c:val>
            <c:numRef>
              <c:f>Age!$F$3:$F$10</c:f>
              <c:numCache>
                <c:formatCode>0%</c:formatCode>
                <c:ptCount val="8"/>
                <c:pt idx="0">
                  <c:v>0.22168148318641273</c:v>
                </c:pt>
                <c:pt idx="1">
                  <c:v>0.2846017759906741</c:v>
                </c:pt>
                <c:pt idx="2">
                  <c:v>0.11122596016456505</c:v>
                </c:pt>
                <c:pt idx="3">
                  <c:v>0.10897437197618476</c:v>
                </c:pt>
                <c:pt idx="4">
                  <c:v>0.10445890049052366</c:v>
                </c:pt>
                <c:pt idx="5">
                  <c:v>9.6364400423407465E-2</c:v>
                </c:pt>
                <c:pt idx="6">
                  <c:v>6.1835515711756293E-2</c:v>
                </c:pt>
                <c:pt idx="7">
                  <c:v>1.0857592056489453E-2</c:v>
                </c:pt>
              </c:numCache>
            </c:numRef>
          </c:val>
          <c:extLst>
            <c:ext xmlns:c16="http://schemas.microsoft.com/office/drawing/2014/chart" uri="{C3380CC4-5D6E-409C-BE32-E72D297353CC}">
              <c16:uniqueId val="{00000000-C866-4A0D-91BC-002508BD4E4D}"/>
            </c:ext>
          </c:extLst>
        </c:ser>
        <c:ser>
          <c:idx val="8"/>
          <c:order val="8"/>
          <c:tx>
            <c:strRef>
              <c:f>Age!$J$1</c:f>
              <c:strCache>
                <c:ptCount val="1"/>
                <c:pt idx="0">
                  <c:v>2023</c:v>
                </c:pt>
              </c:strCache>
            </c:strRef>
          </c:tx>
          <c:spPr>
            <a:solidFill>
              <a:srgbClr val="002060"/>
            </a:solidFill>
            <a:ln>
              <a:noFill/>
            </a:ln>
            <a:effectLst/>
          </c:spPr>
          <c:invertIfNegative val="0"/>
          <c:cat>
            <c:strRef>
              <c:f>Age!$A$3:$A$10</c:f>
              <c:strCache>
                <c:ptCount val="8"/>
                <c:pt idx="0">
                  <c:v>18-24 years</c:v>
                </c:pt>
                <c:pt idx="1">
                  <c:v>25 – 30 years</c:v>
                </c:pt>
                <c:pt idx="2">
                  <c:v>31 -34 years</c:v>
                </c:pt>
                <c:pt idx="3">
                  <c:v>35-40 years</c:v>
                </c:pt>
                <c:pt idx="4">
                  <c:v>41- 50 years</c:v>
                </c:pt>
                <c:pt idx="5">
                  <c:v>51 – 60 years</c:v>
                </c:pt>
                <c:pt idx="6">
                  <c:v>60+ years</c:v>
                </c:pt>
                <c:pt idx="7">
                  <c:v>Refused</c:v>
                </c:pt>
              </c:strCache>
            </c:strRef>
          </c:cat>
          <c:val>
            <c:numRef>
              <c:f>Age!$J$3:$J$10</c:f>
              <c:numCache>
                <c:formatCode>0%</c:formatCode>
                <c:ptCount val="8"/>
                <c:pt idx="0">
                  <c:v>9.7993075835267174E-2</c:v>
                </c:pt>
                <c:pt idx="1">
                  <c:v>0.18343589179309966</c:v>
                </c:pt>
                <c:pt idx="2">
                  <c:v>0.15076945549093401</c:v>
                </c:pt>
                <c:pt idx="3">
                  <c:v>0.15295690660659253</c:v>
                </c:pt>
                <c:pt idx="4">
                  <c:v>0.19549310134991496</c:v>
                </c:pt>
                <c:pt idx="5">
                  <c:v>0.12527469743882569</c:v>
                </c:pt>
                <c:pt idx="6">
                  <c:v>9.4076871485379687E-2</c:v>
                </c:pt>
                <c:pt idx="7">
                  <c:v>0</c:v>
                </c:pt>
              </c:numCache>
            </c:numRef>
          </c:val>
          <c:extLst>
            <c:ext xmlns:c16="http://schemas.microsoft.com/office/drawing/2014/chart" uri="{C3380CC4-5D6E-409C-BE32-E72D297353CC}">
              <c16:uniqueId val="{00000001-C866-4A0D-91BC-002508BD4E4D}"/>
            </c:ext>
          </c:extLst>
        </c:ser>
        <c:dLbls>
          <c:showLegendKey val="0"/>
          <c:showVal val="0"/>
          <c:showCatName val="0"/>
          <c:showSerName val="0"/>
          <c:showPercent val="0"/>
          <c:showBubbleSize val="0"/>
        </c:dLbls>
        <c:gapWidth val="150"/>
        <c:axId val="575457087"/>
        <c:axId val="575452287"/>
        <c:extLst>
          <c:ext xmlns:c15="http://schemas.microsoft.com/office/drawing/2012/chart" uri="{02D57815-91ED-43cb-92C2-25804820EDAC}">
            <c15:filteredBarSeries>
              <c15:ser>
                <c:idx val="0"/>
                <c:order val="0"/>
                <c:tx>
                  <c:strRef>
                    <c:extLst>
                      <c:ext uri="{02D57815-91ED-43cb-92C2-25804820EDAC}">
                        <c15:formulaRef>
                          <c15:sqref>Age!$B$1</c15:sqref>
                        </c15:formulaRef>
                      </c:ext>
                    </c:extLst>
                    <c:strCache>
                      <c:ptCount val="1"/>
                      <c:pt idx="0">
                        <c:v>2015</c:v>
                      </c:pt>
                    </c:strCache>
                  </c:strRef>
                </c:tx>
                <c:spPr>
                  <a:solidFill>
                    <a:schemeClr val="accent1"/>
                  </a:solidFill>
                  <a:ln>
                    <a:noFill/>
                  </a:ln>
                  <a:effectLst/>
                </c:spPr>
                <c:invertIfNegative val="0"/>
                <c:cat>
                  <c:strRef>
                    <c:extLst>
                      <c:ext uri="{02D57815-91ED-43cb-92C2-25804820EDAC}">
                        <c15:formulaRef>
                          <c15:sqref>Age!$A$3:$A$10</c15:sqref>
                        </c15:formulaRef>
                      </c:ext>
                    </c:extLst>
                    <c:strCache>
                      <c:ptCount val="8"/>
                      <c:pt idx="0">
                        <c:v>18-24 years</c:v>
                      </c:pt>
                      <c:pt idx="1">
                        <c:v>25 – 30 years</c:v>
                      </c:pt>
                      <c:pt idx="2">
                        <c:v>31 -34 years</c:v>
                      </c:pt>
                      <c:pt idx="3">
                        <c:v>35-40 years</c:v>
                      </c:pt>
                      <c:pt idx="4">
                        <c:v>41- 50 years</c:v>
                      </c:pt>
                      <c:pt idx="5">
                        <c:v>51 – 60 years</c:v>
                      </c:pt>
                      <c:pt idx="6">
                        <c:v>60+ years</c:v>
                      </c:pt>
                      <c:pt idx="7">
                        <c:v>Refused</c:v>
                      </c:pt>
                    </c:strCache>
                  </c:strRef>
                </c:cat>
                <c:val>
                  <c:numRef>
                    <c:extLst>
                      <c:ext uri="{02D57815-91ED-43cb-92C2-25804820EDAC}">
                        <c15:formulaRef>
                          <c15:sqref>Age!$B$3:$B$10</c15:sqref>
                        </c15:formulaRef>
                      </c:ext>
                    </c:extLst>
                    <c:numCache>
                      <c:formatCode>0%</c:formatCode>
                      <c:ptCount val="8"/>
                      <c:pt idx="0">
                        <c:v>0.19369772111427544</c:v>
                      </c:pt>
                      <c:pt idx="1">
                        <c:v>0.2382009459755724</c:v>
                      </c:pt>
                      <c:pt idx="2">
                        <c:v>0.12197453823415783</c:v>
                      </c:pt>
                      <c:pt idx="3">
                        <c:v>0.13599423332971172</c:v>
                      </c:pt>
                      <c:pt idx="4">
                        <c:v>0.14258744350491398</c:v>
                      </c:pt>
                      <c:pt idx="5">
                        <c:v>7.158805821456872E-2</c:v>
                      </c:pt>
                      <c:pt idx="6">
                        <c:v>5.9001605734574906E-2</c:v>
                      </c:pt>
                      <c:pt idx="7">
                        <c:v>3.6955453892232384E-2</c:v>
                      </c:pt>
                    </c:numCache>
                  </c:numRef>
                </c:val>
                <c:extLst>
                  <c:ext xmlns:c16="http://schemas.microsoft.com/office/drawing/2014/chart" uri="{C3380CC4-5D6E-409C-BE32-E72D297353CC}">
                    <c16:uniqueId val="{00000002-C866-4A0D-91BC-002508BD4E4D}"/>
                  </c:ext>
                </c:extLst>
              </c15:ser>
            </c15:filteredBarSeries>
            <c15:filteredBarSeries>
              <c15:ser>
                <c:idx val="1"/>
                <c:order val="1"/>
                <c:tx>
                  <c:strRef>
                    <c:extLst xmlns:c15="http://schemas.microsoft.com/office/drawing/2012/chart">
                      <c:ext xmlns:c15="http://schemas.microsoft.com/office/drawing/2012/chart" uri="{02D57815-91ED-43cb-92C2-25804820EDAC}">
                        <c15:formulaRef>
                          <c15:sqref>Age!$C$1</c15:sqref>
                        </c15:formulaRef>
                      </c:ext>
                    </c:extLst>
                    <c:strCache>
                      <c:ptCount val="1"/>
                      <c:pt idx="0">
                        <c:v>2016</c:v>
                      </c:pt>
                    </c:strCache>
                  </c:strRef>
                </c:tx>
                <c:spPr>
                  <a:solidFill>
                    <a:schemeClr val="accent2"/>
                  </a:solidFill>
                  <a:ln>
                    <a:noFill/>
                  </a:ln>
                  <a:effectLst/>
                </c:spPr>
                <c:invertIfNegative val="0"/>
                <c:cat>
                  <c:strRef>
                    <c:extLst xmlns:c15="http://schemas.microsoft.com/office/drawing/2012/chart">
                      <c:ext xmlns:c15="http://schemas.microsoft.com/office/drawing/2012/chart" uri="{02D57815-91ED-43cb-92C2-25804820EDAC}">
                        <c15:formulaRef>
                          <c15:sqref>Age!$A$3:$A$10</c15:sqref>
                        </c15:formulaRef>
                      </c:ext>
                    </c:extLst>
                    <c:strCache>
                      <c:ptCount val="8"/>
                      <c:pt idx="0">
                        <c:v>18-24 years</c:v>
                      </c:pt>
                      <c:pt idx="1">
                        <c:v>25 – 30 years</c:v>
                      </c:pt>
                      <c:pt idx="2">
                        <c:v>31 -34 years</c:v>
                      </c:pt>
                      <c:pt idx="3">
                        <c:v>35-40 years</c:v>
                      </c:pt>
                      <c:pt idx="4">
                        <c:v>41- 50 years</c:v>
                      </c:pt>
                      <c:pt idx="5">
                        <c:v>51 – 60 years</c:v>
                      </c:pt>
                      <c:pt idx="6">
                        <c:v>60+ years</c:v>
                      </c:pt>
                      <c:pt idx="7">
                        <c:v>Refused</c:v>
                      </c:pt>
                    </c:strCache>
                  </c:strRef>
                </c:cat>
                <c:val>
                  <c:numRef>
                    <c:extLst xmlns:c15="http://schemas.microsoft.com/office/drawing/2012/chart">
                      <c:ext xmlns:c15="http://schemas.microsoft.com/office/drawing/2012/chart" uri="{02D57815-91ED-43cb-92C2-25804820EDAC}">
                        <c15:formulaRef>
                          <c15:sqref>Age!$C$3:$C$10</c15:sqref>
                        </c15:formulaRef>
                      </c:ext>
                    </c:extLst>
                    <c:numCache>
                      <c:formatCode>0%</c:formatCode>
                      <c:ptCount val="8"/>
                      <c:pt idx="0">
                        <c:v>0.20937290606561618</c:v>
                      </c:pt>
                      <c:pt idx="1">
                        <c:v>0.31412288171756991</c:v>
                      </c:pt>
                      <c:pt idx="2">
                        <c:v>0.13039402099231812</c:v>
                      </c:pt>
                      <c:pt idx="3">
                        <c:v>0.12739653967041609</c:v>
                      </c:pt>
                      <c:pt idx="4">
                        <c:v>0.10820891817002024</c:v>
                      </c:pt>
                      <c:pt idx="5">
                        <c:v>5.938377428398172E-2</c:v>
                      </c:pt>
                      <c:pt idx="6">
                        <c:v>3.0545949597485567E-2</c:v>
                      </c:pt>
                      <c:pt idx="7">
                        <c:v>2.057500950260498E-2</c:v>
                      </c:pt>
                    </c:numCache>
                  </c:numRef>
                </c:val>
                <c:extLst xmlns:c15="http://schemas.microsoft.com/office/drawing/2012/chart">
                  <c:ext xmlns:c16="http://schemas.microsoft.com/office/drawing/2014/chart" uri="{C3380CC4-5D6E-409C-BE32-E72D297353CC}">
                    <c16:uniqueId val="{00000003-C866-4A0D-91BC-002508BD4E4D}"/>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Age!$D$1</c15:sqref>
                        </c15:formulaRef>
                      </c:ext>
                    </c:extLst>
                    <c:strCache>
                      <c:ptCount val="1"/>
                      <c:pt idx="0">
                        <c:v>2017</c:v>
                      </c:pt>
                    </c:strCache>
                  </c:strRef>
                </c:tx>
                <c:spPr>
                  <a:solidFill>
                    <a:schemeClr val="accent3"/>
                  </a:solidFill>
                  <a:ln>
                    <a:noFill/>
                  </a:ln>
                  <a:effectLst/>
                </c:spPr>
                <c:invertIfNegative val="0"/>
                <c:cat>
                  <c:strRef>
                    <c:extLst xmlns:c15="http://schemas.microsoft.com/office/drawing/2012/chart">
                      <c:ext xmlns:c15="http://schemas.microsoft.com/office/drawing/2012/chart" uri="{02D57815-91ED-43cb-92C2-25804820EDAC}">
                        <c15:formulaRef>
                          <c15:sqref>Age!$A$3:$A$10</c15:sqref>
                        </c15:formulaRef>
                      </c:ext>
                    </c:extLst>
                    <c:strCache>
                      <c:ptCount val="8"/>
                      <c:pt idx="0">
                        <c:v>18-24 years</c:v>
                      </c:pt>
                      <c:pt idx="1">
                        <c:v>25 – 30 years</c:v>
                      </c:pt>
                      <c:pt idx="2">
                        <c:v>31 -34 years</c:v>
                      </c:pt>
                      <c:pt idx="3">
                        <c:v>35-40 years</c:v>
                      </c:pt>
                      <c:pt idx="4">
                        <c:v>41- 50 years</c:v>
                      </c:pt>
                      <c:pt idx="5">
                        <c:v>51 – 60 years</c:v>
                      </c:pt>
                      <c:pt idx="6">
                        <c:v>60+ years</c:v>
                      </c:pt>
                      <c:pt idx="7">
                        <c:v>Refused</c:v>
                      </c:pt>
                    </c:strCache>
                  </c:strRef>
                </c:cat>
                <c:val>
                  <c:numRef>
                    <c:extLst xmlns:c15="http://schemas.microsoft.com/office/drawing/2012/chart">
                      <c:ext xmlns:c15="http://schemas.microsoft.com/office/drawing/2012/chart" uri="{02D57815-91ED-43cb-92C2-25804820EDAC}">
                        <c15:formulaRef>
                          <c15:sqref>Age!$D$3:$D$10</c15:sqref>
                        </c15:formulaRef>
                      </c:ext>
                    </c:extLst>
                    <c:numCache>
                      <c:formatCode>0%</c:formatCode>
                      <c:ptCount val="8"/>
                      <c:pt idx="0">
                        <c:v>0.23556317840292251</c:v>
                      </c:pt>
                      <c:pt idx="1">
                        <c:v>0.29517678880207288</c:v>
                      </c:pt>
                      <c:pt idx="2">
                        <c:v>0.10678079921237887</c:v>
                      </c:pt>
                      <c:pt idx="3">
                        <c:v>0.11200388644268068</c:v>
                      </c:pt>
                      <c:pt idx="4">
                        <c:v>0.10379032075774886</c:v>
                      </c:pt>
                      <c:pt idx="5">
                        <c:v>7.3361356023209146E-2</c:v>
                      </c:pt>
                      <c:pt idx="6">
                        <c:v>4.829974718615352E-2</c:v>
                      </c:pt>
                      <c:pt idx="7">
                        <c:v>2.5023923172839347E-2</c:v>
                      </c:pt>
                    </c:numCache>
                  </c:numRef>
                </c:val>
                <c:extLst xmlns:c15="http://schemas.microsoft.com/office/drawing/2012/chart">
                  <c:ext xmlns:c16="http://schemas.microsoft.com/office/drawing/2014/chart" uri="{C3380CC4-5D6E-409C-BE32-E72D297353CC}">
                    <c16:uniqueId val="{00000004-C866-4A0D-91BC-002508BD4E4D}"/>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Age!$E$1</c15:sqref>
                        </c15:formulaRef>
                      </c:ext>
                    </c:extLst>
                    <c:strCache>
                      <c:ptCount val="1"/>
                      <c:pt idx="0">
                        <c:v>2018</c:v>
                      </c:pt>
                    </c:strCache>
                  </c:strRef>
                </c:tx>
                <c:spPr>
                  <a:solidFill>
                    <a:schemeClr val="accent4"/>
                  </a:solidFill>
                  <a:ln>
                    <a:noFill/>
                  </a:ln>
                  <a:effectLst/>
                </c:spPr>
                <c:invertIfNegative val="0"/>
                <c:cat>
                  <c:strRef>
                    <c:extLst xmlns:c15="http://schemas.microsoft.com/office/drawing/2012/chart">
                      <c:ext xmlns:c15="http://schemas.microsoft.com/office/drawing/2012/chart" uri="{02D57815-91ED-43cb-92C2-25804820EDAC}">
                        <c15:formulaRef>
                          <c15:sqref>Age!$A$3:$A$10</c15:sqref>
                        </c15:formulaRef>
                      </c:ext>
                    </c:extLst>
                    <c:strCache>
                      <c:ptCount val="8"/>
                      <c:pt idx="0">
                        <c:v>18-24 years</c:v>
                      </c:pt>
                      <c:pt idx="1">
                        <c:v>25 – 30 years</c:v>
                      </c:pt>
                      <c:pt idx="2">
                        <c:v>31 -34 years</c:v>
                      </c:pt>
                      <c:pt idx="3">
                        <c:v>35-40 years</c:v>
                      </c:pt>
                      <c:pt idx="4">
                        <c:v>41- 50 years</c:v>
                      </c:pt>
                      <c:pt idx="5">
                        <c:v>51 – 60 years</c:v>
                      </c:pt>
                      <c:pt idx="6">
                        <c:v>60+ years</c:v>
                      </c:pt>
                      <c:pt idx="7">
                        <c:v>Refused</c:v>
                      </c:pt>
                    </c:strCache>
                  </c:strRef>
                </c:cat>
                <c:val>
                  <c:numRef>
                    <c:extLst xmlns:c15="http://schemas.microsoft.com/office/drawing/2012/chart">
                      <c:ext xmlns:c15="http://schemas.microsoft.com/office/drawing/2012/chart" uri="{02D57815-91ED-43cb-92C2-25804820EDAC}">
                        <c15:formulaRef>
                          <c15:sqref>Age!$E$3:$E$10</c15:sqref>
                        </c15:formulaRef>
                      </c:ext>
                    </c:extLst>
                    <c:numCache>
                      <c:formatCode>0%</c:formatCode>
                      <c:ptCount val="8"/>
                      <c:pt idx="0">
                        <c:v>0.23927805997603635</c:v>
                      </c:pt>
                      <c:pt idx="1">
                        <c:v>0.28202717393258575</c:v>
                      </c:pt>
                      <c:pt idx="2">
                        <c:v>0.1226454421140938</c:v>
                      </c:pt>
                      <c:pt idx="3">
                        <c:v>8.9236550387486513E-2</c:v>
                      </c:pt>
                      <c:pt idx="4">
                        <c:v>9.2119264694838499E-2</c:v>
                      </c:pt>
                      <c:pt idx="5">
                        <c:v>9.7318535788146129E-2</c:v>
                      </c:pt>
                      <c:pt idx="6">
                        <c:v>6.6057885148490952E-2</c:v>
                      </c:pt>
                      <c:pt idx="7">
                        <c:v>1.1317087958316952E-2</c:v>
                      </c:pt>
                    </c:numCache>
                  </c:numRef>
                </c:val>
                <c:extLst xmlns:c15="http://schemas.microsoft.com/office/drawing/2012/chart">
                  <c:ext xmlns:c16="http://schemas.microsoft.com/office/drawing/2014/chart" uri="{C3380CC4-5D6E-409C-BE32-E72D297353CC}">
                    <c16:uniqueId val="{00000005-C866-4A0D-91BC-002508BD4E4D}"/>
                  </c:ext>
                </c:extLst>
              </c15:ser>
            </c15:filteredBarSeries>
            <c15:filteredBarSeries>
              <c15:ser>
                <c:idx val="5"/>
                <c:order val="5"/>
                <c:tx>
                  <c:strRef>
                    <c:extLst xmlns:c15="http://schemas.microsoft.com/office/drawing/2012/chart">
                      <c:ext xmlns:c15="http://schemas.microsoft.com/office/drawing/2012/chart" uri="{02D57815-91ED-43cb-92C2-25804820EDAC}">
                        <c15:formulaRef>
                          <c15:sqref>Age!$G$1</c15:sqref>
                        </c15:formulaRef>
                      </c:ext>
                    </c:extLst>
                    <c:strCache>
                      <c:ptCount val="1"/>
                      <c:pt idx="0">
                        <c:v>2020</c:v>
                      </c:pt>
                    </c:strCache>
                  </c:strRef>
                </c:tx>
                <c:spPr>
                  <a:solidFill>
                    <a:schemeClr val="accent6"/>
                  </a:solidFill>
                  <a:ln>
                    <a:noFill/>
                  </a:ln>
                  <a:effectLst/>
                </c:spPr>
                <c:invertIfNegative val="0"/>
                <c:cat>
                  <c:strRef>
                    <c:extLst xmlns:c15="http://schemas.microsoft.com/office/drawing/2012/chart">
                      <c:ext xmlns:c15="http://schemas.microsoft.com/office/drawing/2012/chart" uri="{02D57815-91ED-43cb-92C2-25804820EDAC}">
                        <c15:formulaRef>
                          <c15:sqref>Age!$A$3:$A$10</c15:sqref>
                        </c15:formulaRef>
                      </c:ext>
                    </c:extLst>
                    <c:strCache>
                      <c:ptCount val="8"/>
                      <c:pt idx="0">
                        <c:v>18-24 years</c:v>
                      </c:pt>
                      <c:pt idx="1">
                        <c:v>25 – 30 years</c:v>
                      </c:pt>
                      <c:pt idx="2">
                        <c:v>31 -34 years</c:v>
                      </c:pt>
                      <c:pt idx="3">
                        <c:v>35-40 years</c:v>
                      </c:pt>
                      <c:pt idx="4">
                        <c:v>41- 50 years</c:v>
                      </c:pt>
                      <c:pt idx="5">
                        <c:v>51 – 60 years</c:v>
                      </c:pt>
                      <c:pt idx="6">
                        <c:v>60+ years</c:v>
                      </c:pt>
                      <c:pt idx="7">
                        <c:v>Refused</c:v>
                      </c:pt>
                    </c:strCache>
                  </c:strRef>
                </c:cat>
                <c:val>
                  <c:numRef>
                    <c:extLst xmlns:c15="http://schemas.microsoft.com/office/drawing/2012/chart">
                      <c:ext xmlns:c15="http://schemas.microsoft.com/office/drawing/2012/chart" uri="{02D57815-91ED-43cb-92C2-25804820EDAC}">
                        <c15:formulaRef>
                          <c15:sqref>Age!$G$3:$G$10</c15:sqref>
                        </c15:formulaRef>
                      </c:ext>
                    </c:extLst>
                    <c:numCache>
                      <c:formatCode>0%</c:formatCode>
                      <c:ptCount val="8"/>
                      <c:pt idx="0">
                        <c:v>0.17721074153405561</c:v>
                      </c:pt>
                      <c:pt idx="1">
                        <c:v>0.24189419382304117</c:v>
                      </c:pt>
                      <c:pt idx="2">
                        <c:v>0.11588071741041107</c:v>
                      </c:pt>
                      <c:pt idx="3">
                        <c:v>8.9349014171940994E-2</c:v>
                      </c:pt>
                      <c:pt idx="4">
                        <c:v>9.5190746873155513E-2</c:v>
                      </c:pt>
                      <c:pt idx="5">
                        <c:v>9.859384964924528E-2</c:v>
                      </c:pt>
                      <c:pt idx="6">
                        <c:v>8.3484853044706403E-2</c:v>
                      </c:pt>
                      <c:pt idx="7">
                        <c:v>9.5243024804377047E-2</c:v>
                      </c:pt>
                    </c:numCache>
                  </c:numRef>
                </c:val>
                <c:extLst xmlns:c15="http://schemas.microsoft.com/office/drawing/2012/chart">
                  <c:ext xmlns:c16="http://schemas.microsoft.com/office/drawing/2014/chart" uri="{C3380CC4-5D6E-409C-BE32-E72D297353CC}">
                    <c16:uniqueId val="{00000006-C866-4A0D-91BC-002508BD4E4D}"/>
                  </c:ext>
                </c:extLst>
              </c15:ser>
            </c15:filteredBarSeries>
            <c15:filteredBarSeries>
              <c15:ser>
                <c:idx val="6"/>
                <c:order val="6"/>
                <c:tx>
                  <c:strRef>
                    <c:extLst xmlns:c15="http://schemas.microsoft.com/office/drawing/2012/chart">
                      <c:ext xmlns:c15="http://schemas.microsoft.com/office/drawing/2012/chart" uri="{02D57815-91ED-43cb-92C2-25804820EDAC}">
                        <c15:formulaRef>
                          <c15:sqref>Age!$H$1</c15:sqref>
                        </c15:formulaRef>
                      </c:ext>
                    </c:extLst>
                    <c:strCache>
                      <c:ptCount val="1"/>
                      <c:pt idx="0">
                        <c:v>2021</c:v>
                      </c:pt>
                    </c:strCache>
                  </c:strRef>
                </c:tx>
                <c:spPr>
                  <a:solidFill>
                    <a:schemeClr val="accent1">
                      <a:lumMod val="60000"/>
                    </a:schemeClr>
                  </a:solidFill>
                  <a:ln>
                    <a:noFill/>
                  </a:ln>
                  <a:effectLst/>
                </c:spPr>
                <c:invertIfNegative val="0"/>
                <c:cat>
                  <c:strRef>
                    <c:extLst xmlns:c15="http://schemas.microsoft.com/office/drawing/2012/chart">
                      <c:ext xmlns:c15="http://schemas.microsoft.com/office/drawing/2012/chart" uri="{02D57815-91ED-43cb-92C2-25804820EDAC}">
                        <c15:formulaRef>
                          <c15:sqref>Age!$A$3:$A$10</c15:sqref>
                        </c15:formulaRef>
                      </c:ext>
                    </c:extLst>
                    <c:strCache>
                      <c:ptCount val="8"/>
                      <c:pt idx="0">
                        <c:v>18-24 years</c:v>
                      </c:pt>
                      <c:pt idx="1">
                        <c:v>25 – 30 years</c:v>
                      </c:pt>
                      <c:pt idx="2">
                        <c:v>31 -34 years</c:v>
                      </c:pt>
                      <c:pt idx="3">
                        <c:v>35-40 years</c:v>
                      </c:pt>
                      <c:pt idx="4">
                        <c:v>41- 50 years</c:v>
                      </c:pt>
                      <c:pt idx="5">
                        <c:v>51 – 60 years</c:v>
                      </c:pt>
                      <c:pt idx="6">
                        <c:v>60+ years</c:v>
                      </c:pt>
                      <c:pt idx="7">
                        <c:v>Refused</c:v>
                      </c:pt>
                    </c:strCache>
                  </c:strRef>
                </c:cat>
                <c:val>
                  <c:numRef>
                    <c:extLst xmlns:c15="http://schemas.microsoft.com/office/drawing/2012/chart">
                      <c:ext xmlns:c15="http://schemas.microsoft.com/office/drawing/2012/chart" uri="{02D57815-91ED-43cb-92C2-25804820EDAC}">
                        <c15:formulaRef>
                          <c15:sqref>Age!$H$3:$H$10</c15:sqref>
                        </c15:formulaRef>
                      </c:ext>
                    </c:extLst>
                    <c:numCache>
                      <c:formatCode>0%</c:formatCode>
                      <c:ptCount val="8"/>
                      <c:pt idx="0">
                        <c:v>0.1746103667154259</c:v>
                      </c:pt>
                      <c:pt idx="1">
                        <c:v>0.26505521904118479</c:v>
                      </c:pt>
                      <c:pt idx="2">
                        <c:v>0.13896560977805134</c:v>
                      </c:pt>
                      <c:pt idx="3">
                        <c:v>0.10436314949525922</c:v>
                      </c:pt>
                      <c:pt idx="4">
                        <c:v>0.11438032572751154</c:v>
                      </c:pt>
                      <c:pt idx="5">
                        <c:v>0.10387994711744214</c:v>
                      </c:pt>
                      <c:pt idx="6">
                        <c:v>8.3753923626301449E-2</c:v>
                      </c:pt>
                      <c:pt idx="7">
                        <c:v>4.1569453553046152E-3</c:v>
                      </c:pt>
                    </c:numCache>
                  </c:numRef>
                </c:val>
                <c:extLst xmlns:c15="http://schemas.microsoft.com/office/drawing/2012/chart">
                  <c:ext xmlns:c16="http://schemas.microsoft.com/office/drawing/2014/chart" uri="{C3380CC4-5D6E-409C-BE32-E72D297353CC}">
                    <c16:uniqueId val="{00000007-C866-4A0D-91BC-002508BD4E4D}"/>
                  </c:ext>
                </c:extLst>
              </c15:ser>
            </c15:filteredBarSeries>
            <c15:filteredBarSeries>
              <c15:ser>
                <c:idx val="7"/>
                <c:order val="7"/>
                <c:tx>
                  <c:strRef>
                    <c:extLst xmlns:c15="http://schemas.microsoft.com/office/drawing/2012/chart">
                      <c:ext xmlns:c15="http://schemas.microsoft.com/office/drawing/2012/chart" uri="{02D57815-91ED-43cb-92C2-25804820EDAC}">
                        <c15:formulaRef>
                          <c15:sqref>Age!$I$1</c15:sqref>
                        </c15:formulaRef>
                      </c:ext>
                    </c:extLst>
                    <c:strCache>
                      <c:ptCount val="1"/>
                      <c:pt idx="0">
                        <c:v>2022</c:v>
                      </c:pt>
                    </c:strCache>
                  </c:strRef>
                </c:tx>
                <c:spPr>
                  <a:solidFill>
                    <a:schemeClr val="accent2">
                      <a:lumMod val="60000"/>
                    </a:schemeClr>
                  </a:solidFill>
                  <a:ln>
                    <a:noFill/>
                  </a:ln>
                  <a:effectLst/>
                </c:spPr>
                <c:invertIfNegative val="0"/>
                <c:cat>
                  <c:strRef>
                    <c:extLst xmlns:c15="http://schemas.microsoft.com/office/drawing/2012/chart">
                      <c:ext xmlns:c15="http://schemas.microsoft.com/office/drawing/2012/chart" uri="{02D57815-91ED-43cb-92C2-25804820EDAC}">
                        <c15:formulaRef>
                          <c15:sqref>Age!$A$3:$A$10</c15:sqref>
                        </c15:formulaRef>
                      </c:ext>
                    </c:extLst>
                    <c:strCache>
                      <c:ptCount val="8"/>
                      <c:pt idx="0">
                        <c:v>18-24 years</c:v>
                      </c:pt>
                      <c:pt idx="1">
                        <c:v>25 – 30 years</c:v>
                      </c:pt>
                      <c:pt idx="2">
                        <c:v>31 -34 years</c:v>
                      </c:pt>
                      <c:pt idx="3">
                        <c:v>35-40 years</c:v>
                      </c:pt>
                      <c:pt idx="4">
                        <c:v>41- 50 years</c:v>
                      </c:pt>
                      <c:pt idx="5">
                        <c:v>51 – 60 years</c:v>
                      </c:pt>
                      <c:pt idx="6">
                        <c:v>60+ years</c:v>
                      </c:pt>
                      <c:pt idx="7">
                        <c:v>Refused</c:v>
                      </c:pt>
                    </c:strCache>
                  </c:strRef>
                </c:cat>
                <c:val>
                  <c:numRef>
                    <c:extLst xmlns:c15="http://schemas.microsoft.com/office/drawing/2012/chart">
                      <c:ext xmlns:c15="http://schemas.microsoft.com/office/drawing/2012/chart" uri="{02D57815-91ED-43cb-92C2-25804820EDAC}">
                        <c15:formulaRef>
                          <c15:sqref>Age!$I$3:$I$10</c15:sqref>
                        </c15:formulaRef>
                      </c:ext>
                    </c:extLst>
                    <c:numCache>
                      <c:formatCode>0%</c:formatCode>
                      <c:ptCount val="8"/>
                      <c:pt idx="0">
                        <c:v>0.14528484157679919</c:v>
                      </c:pt>
                      <c:pt idx="1">
                        <c:v>0.20095905704754638</c:v>
                      </c:pt>
                      <c:pt idx="2">
                        <c:v>0.15265737772817653</c:v>
                      </c:pt>
                      <c:pt idx="3">
                        <c:v>0.12284734385528878</c:v>
                      </c:pt>
                      <c:pt idx="4">
                        <c:v>0.1517032992663849</c:v>
                      </c:pt>
                      <c:pt idx="5">
                        <c:v>0.12699642197996472</c:v>
                      </c:pt>
                      <c:pt idx="6">
                        <c:v>8.8024986780797024E-2</c:v>
                      </c:pt>
                      <c:pt idx="7">
                        <c:v>0</c:v>
                      </c:pt>
                    </c:numCache>
                  </c:numRef>
                </c:val>
                <c:extLst xmlns:c15="http://schemas.microsoft.com/office/drawing/2012/chart">
                  <c:ext xmlns:c16="http://schemas.microsoft.com/office/drawing/2014/chart" uri="{C3380CC4-5D6E-409C-BE32-E72D297353CC}">
                    <c16:uniqueId val="{00000008-C866-4A0D-91BC-002508BD4E4D}"/>
                  </c:ext>
                </c:extLst>
              </c15:ser>
            </c15:filteredBarSeries>
          </c:ext>
        </c:extLst>
      </c:barChart>
      <c:catAx>
        <c:axId val="57545708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Nunito" pitchFamily="2" charset="0"/>
                <a:ea typeface="+mn-ea"/>
                <a:cs typeface="+mn-cs"/>
              </a:defRPr>
            </a:pPr>
            <a:endParaRPr lang="en-US"/>
          </a:p>
        </c:txPr>
        <c:crossAx val="575452287"/>
        <c:crosses val="autoZero"/>
        <c:auto val="1"/>
        <c:lblAlgn val="ctr"/>
        <c:lblOffset val="100"/>
        <c:noMultiLvlLbl val="0"/>
      </c:catAx>
      <c:valAx>
        <c:axId val="575452287"/>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Nunito" pitchFamily="2" charset="0"/>
                <a:ea typeface="+mn-ea"/>
                <a:cs typeface="+mn-cs"/>
              </a:defRPr>
            </a:pPr>
            <a:endParaRPr lang="en-US"/>
          </a:p>
        </c:txPr>
        <c:crossAx val="57545708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Nunito" pitchFamily="2" charset="0"/>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Nunito" pitchFamily="2" charset="0"/>
                <a:ea typeface="+mn-ea"/>
                <a:cs typeface="+mn-cs"/>
              </a:defRPr>
            </a:pPr>
            <a:r>
              <a:rPr lang="en-ZA">
                <a:latin typeface="Nunito" pitchFamily="2" charset="0"/>
              </a:rPr>
              <a:t>Age</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Nunito" pitchFamily="2" charset="0"/>
              <a:ea typeface="+mn-ea"/>
              <a:cs typeface="+mn-cs"/>
            </a:defRPr>
          </a:pPr>
          <a:endParaRPr lang="en-US"/>
        </a:p>
      </c:txPr>
    </c:title>
    <c:autoTitleDeleted val="0"/>
    <c:plotArea>
      <c:layout/>
      <c:barChart>
        <c:barDir val="bar"/>
        <c:grouping val="clustered"/>
        <c:varyColors val="0"/>
        <c:ser>
          <c:idx val="4"/>
          <c:order val="4"/>
          <c:tx>
            <c:strRef>
              <c:f>Age!$F$30</c:f>
              <c:strCache>
                <c:ptCount val="1"/>
                <c:pt idx="0">
                  <c:v>2019</c:v>
                </c:pt>
              </c:strCache>
            </c:strRef>
          </c:tx>
          <c:spPr>
            <a:solidFill>
              <a:srgbClr val="FFC000"/>
            </a:solidFill>
            <a:ln>
              <a:noFill/>
            </a:ln>
            <a:effectLst/>
          </c:spPr>
          <c:invertIfNegative val="0"/>
          <c:cat>
            <c:strRef>
              <c:f>Age!$A$31:$A$32</c:f>
              <c:strCache>
                <c:ptCount val="2"/>
                <c:pt idx="0">
                  <c:v>Below 40</c:v>
                </c:pt>
                <c:pt idx="1">
                  <c:v>Above 40</c:v>
                </c:pt>
              </c:strCache>
            </c:strRef>
          </c:cat>
          <c:val>
            <c:numRef>
              <c:f>Age!$F$31:$F$32</c:f>
              <c:numCache>
                <c:formatCode>0%</c:formatCode>
                <c:ptCount val="2"/>
                <c:pt idx="0">
                  <c:v>0.72648359131783669</c:v>
                </c:pt>
                <c:pt idx="1">
                  <c:v>0.26265881662568741</c:v>
                </c:pt>
              </c:numCache>
            </c:numRef>
          </c:val>
          <c:extLst>
            <c:ext xmlns:c16="http://schemas.microsoft.com/office/drawing/2014/chart" uri="{C3380CC4-5D6E-409C-BE32-E72D297353CC}">
              <c16:uniqueId val="{00000000-978D-4154-8804-B56D92491E98}"/>
            </c:ext>
          </c:extLst>
        </c:ser>
        <c:ser>
          <c:idx val="8"/>
          <c:order val="8"/>
          <c:tx>
            <c:strRef>
              <c:f>Age!$J$30</c:f>
              <c:strCache>
                <c:ptCount val="1"/>
                <c:pt idx="0">
                  <c:v>2023</c:v>
                </c:pt>
              </c:strCache>
            </c:strRef>
          </c:tx>
          <c:spPr>
            <a:solidFill>
              <a:srgbClr val="002060"/>
            </a:solidFill>
            <a:ln>
              <a:noFill/>
            </a:ln>
            <a:effectLst/>
          </c:spPr>
          <c:invertIfNegative val="0"/>
          <c:cat>
            <c:strRef>
              <c:f>Age!$A$31:$A$32</c:f>
              <c:strCache>
                <c:ptCount val="2"/>
                <c:pt idx="0">
                  <c:v>Below 40</c:v>
                </c:pt>
                <c:pt idx="1">
                  <c:v>Above 40</c:v>
                </c:pt>
              </c:strCache>
            </c:strRef>
          </c:cat>
          <c:val>
            <c:numRef>
              <c:f>Age!$J$31:$J$32</c:f>
              <c:numCache>
                <c:formatCode>0%</c:formatCode>
                <c:ptCount val="2"/>
                <c:pt idx="0">
                  <c:v>0.58515532972589335</c:v>
                </c:pt>
                <c:pt idx="1">
                  <c:v>0.41484467027412031</c:v>
                </c:pt>
              </c:numCache>
            </c:numRef>
          </c:val>
          <c:extLst>
            <c:ext xmlns:c16="http://schemas.microsoft.com/office/drawing/2014/chart" uri="{C3380CC4-5D6E-409C-BE32-E72D297353CC}">
              <c16:uniqueId val="{00000001-978D-4154-8804-B56D92491E98}"/>
            </c:ext>
          </c:extLst>
        </c:ser>
        <c:dLbls>
          <c:showLegendKey val="0"/>
          <c:showVal val="0"/>
          <c:showCatName val="0"/>
          <c:showSerName val="0"/>
          <c:showPercent val="0"/>
          <c:showBubbleSize val="0"/>
        </c:dLbls>
        <c:gapWidth val="150"/>
        <c:axId val="575457087"/>
        <c:axId val="575452287"/>
        <c:extLst>
          <c:ext xmlns:c15="http://schemas.microsoft.com/office/drawing/2012/chart" uri="{02D57815-91ED-43cb-92C2-25804820EDAC}">
            <c15:filteredBarSeries>
              <c15:ser>
                <c:idx val="0"/>
                <c:order val="0"/>
                <c:tx>
                  <c:strRef>
                    <c:extLst>
                      <c:ext uri="{02D57815-91ED-43cb-92C2-25804820EDAC}">
                        <c15:formulaRef>
                          <c15:sqref>Age!$B$30</c15:sqref>
                        </c15:formulaRef>
                      </c:ext>
                    </c:extLst>
                    <c:strCache>
                      <c:ptCount val="1"/>
                      <c:pt idx="0">
                        <c:v>2015</c:v>
                      </c:pt>
                    </c:strCache>
                  </c:strRef>
                </c:tx>
                <c:spPr>
                  <a:solidFill>
                    <a:schemeClr val="accent1"/>
                  </a:solidFill>
                  <a:ln>
                    <a:noFill/>
                  </a:ln>
                  <a:effectLst/>
                </c:spPr>
                <c:invertIfNegative val="0"/>
                <c:cat>
                  <c:strRef>
                    <c:extLst>
                      <c:ext uri="{02D57815-91ED-43cb-92C2-25804820EDAC}">
                        <c15:formulaRef>
                          <c15:sqref>Age!$A$31:$A$32</c15:sqref>
                        </c15:formulaRef>
                      </c:ext>
                    </c:extLst>
                    <c:strCache>
                      <c:ptCount val="2"/>
                      <c:pt idx="0">
                        <c:v>Below 40</c:v>
                      </c:pt>
                      <c:pt idx="1">
                        <c:v>Above 40</c:v>
                      </c:pt>
                    </c:strCache>
                  </c:strRef>
                </c:cat>
                <c:val>
                  <c:numRef>
                    <c:extLst>
                      <c:ext uri="{02D57815-91ED-43cb-92C2-25804820EDAC}">
                        <c15:formulaRef>
                          <c15:sqref>Age!$B$31:$B$32</c15:sqref>
                        </c15:formulaRef>
                      </c:ext>
                    </c:extLst>
                    <c:numCache>
                      <c:formatCode>0%</c:formatCode>
                      <c:ptCount val="2"/>
                      <c:pt idx="0">
                        <c:v>0.68986743865371736</c:v>
                      </c:pt>
                      <c:pt idx="1">
                        <c:v>0.2731771074540576</c:v>
                      </c:pt>
                    </c:numCache>
                  </c:numRef>
                </c:val>
                <c:extLst>
                  <c:ext xmlns:c16="http://schemas.microsoft.com/office/drawing/2014/chart" uri="{C3380CC4-5D6E-409C-BE32-E72D297353CC}">
                    <c16:uniqueId val="{00000002-978D-4154-8804-B56D92491E98}"/>
                  </c:ext>
                </c:extLst>
              </c15:ser>
            </c15:filteredBarSeries>
            <c15:filteredBarSeries>
              <c15:ser>
                <c:idx val="1"/>
                <c:order val="1"/>
                <c:tx>
                  <c:strRef>
                    <c:extLst xmlns:c15="http://schemas.microsoft.com/office/drawing/2012/chart">
                      <c:ext xmlns:c15="http://schemas.microsoft.com/office/drawing/2012/chart" uri="{02D57815-91ED-43cb-92C2-25804820EDAC}">
                        <c15:formulaRef>
                          <c15:sqref>Age!$C$30</c15:sqref>
                        </c15:formulaRef>
                      </c:ext>
                    </c:extLst>
                    <c:strCache>
                      <c:ptCount val="1"/>
                      <c:pt idx="0">
                        <c:v>2016</c:v>
                      </c:pt>
                    </c:strCache>
                  </c:strRef>
                </c:tx>
                <c:spPr>
                  <a:solidFill>
                    <a:schemeClr val="accent2"/>
                  </a:solidFill>
                  <a:ln>
                    <a:noFill/>
                  </a:ln>
                  <a:effectLst/>
                </c:spPr>
                <c:invertIfNegative val="0"/>
                <c:cat>
                  <c:strRef>
                    <c:extLst xmlns:c15="http://schemas.microsoft.com/office/drawing/2012/chart">
                      <c:ext xmlns:c15="http://schemas.microsoft.com/office/drawing/2012/chart" uri="{02D57815-91ED-43cb-92C2-25804820EDAC}">
                        <c15:formulaRef>
                          <c15:sqref>Age!$A$31:$A$32</c15:sqref>
                        </c15:formulaRef>
                      </c:ext>
                    </c:extLst>
                    <c:strCache>
                      <c:ptCount val="2"/>
                      <c:pt idx="0">
                        <c:v>Below 40</c:v>
                      </c:pt>
                      <c:pt idx="1">
                        <c:v>Above 40</c:v>
                      </c:pt>
                    </c:strCache>
                  </c:strRef>
                </c:cat>
                <c:val>
                  <c:numRef>
                    <c:extLst xmlns:c15="http://schemas.microsoft.com/office/drawing/2012/chart">
                      <c:ext xmlns:c15="http://schemas.microsoft.com/office/drawing/2012/chart" uri="{02D57815-91ED-43cb-92C2-25804820EDAC}">
                        <c15:formulaRef>
                          <c15:sqref>Age!$C$31:$C$32</c15:sqref>
                        </c15:formulaRef>
                      </c:ext>
                    </c:extLst>
                    <c:numCache>
                      <c:formatCode>0%</c:formatCode>
                      <c:ptCount val="2"/>
                      <c:pt idx="0">
                        <c:v>0.78128634844592026</c:v>
                      </c:pt>
                      <c:pt idx="1">
                        <c:v>0.19813864205148754</c:v>
                      </c:pt>
                    </c:numCache>
                  </c:numRef>
                </c:val>
                <c:extLst xmlns:c15="http://schemas.microsoft.com/office/drawing/2012/chart">
                  <c:ext xmlns:c16="http://schemas.microsoft.com/office/drawing/2014/chart" uri="{C3380CC4-5D6E-409C-BE32-E72D297353CC}">
                    <c16:uniqueId val="{00000003-978D-4154-8804-B56D92491E98}"/>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Age!$D$30</c15:sqref>
                        </c15:formulaRef>
                      </c:ext>
                    </c:extLst>
                    <c:strCache>
                      <c:ptCount val="1"/>
                      <c:pt idx="0">
                        <c:v>2017</c:v>
                      </c:pt>
                    </c:strCache>
                  </c:strRef>
                </c:tx>
                <c:spPr>
                  <a:solidFill>
                    <a:schemeClr val="accent3"/>
                  </a:solidFill>
                  <a:ln>
                    <a:noFill/>
                  </a:ln>
                  <a:effectLst/>
                </c:spPr>
                <c:invertIfNegative val="0"/>
                <c:cat>
                  <c:strRef>
                    <c:extLst xmlns:c15="http://schemas.microsoft.com/office/drawing/2012/chart">
                      <c:ext xmlns:c15="http://schemas.microsoft.com/office/drawing/2012/chart" uri="{02D57815-91ED-43cb-92C2-25804820EDAC}">
                        <c15:formulaRef>
                          <c15:sqref>Age!$A$31:$A$32</c15:sqref>
                        </c15:formulaRef>
                      </c:ext>
                    </c:extLst>
                    <c:strCache>
                      <c:ptCount val="2"/>
                      <c:pt idx="0">
                        <c:v>Below 40</c:v>
                      </c:pt>
                      <c:pt idx="1">
                        <c:v>Above 40</c:v>
                      </c:pt>
                    </c:strCache>
                  </c:strRef>
                </c:cat>
                <c:val>
                  <c:numRef>
                    <c:extLst xmlns:c15="http://schemas.microsoft.com/office/drawing/2012/chart">
                      <c:ext xmlns:c15="http://schemas.microsoft.com/office/drawing/2012/chart" uri="{02D57815-91ED-43cb-92C2-25804820EDAC}">
                        <c15:formulaRef>
                          <c15:sqref>Age!$D$31:$D$32</c15:sqref>
                        </c15:formulaRef>
                      </c:ext>
                    </c:extLst>
                    <c:numCache>
                      <c:formatCode>0%</c:formatCode>
                      <c:ptCount val="2"/>
                      <c:pt idx="0">
                        <c:v>0.74952465286005499</c:v>
                      </c:pt>
                      <c:pt idx="1">
                        <c:v>0.22545142396711151</c:v>
                      </c:pt>
                    </c:numCache>
                  </c:numRef>
                </c:val>
                <c:extLst xmlns:c15="http://schemas.microsoft.com/office/drawing/2012/chart">
                  <c:ext xmlns:c16="http://schemas.microsoft.com/office/drawing/2014/chart" uri="{C3380CC4-5D6E-409C-BE32-E72D297353CC}">
                    <c16:uniqueId val="{00000004-978D-4154-8804-B56D92491E98}"/>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Age!$E$30</c15:sqref>
                        </c15:formulaRef>
                      </c:ext>
                    </c:extLst>
                    <c:strCache>
                      <c:ptCount val="1"/>
                      <c:pt idx="0">
                        <c:v>2018</c:v>
                      </c:pt>
                    </c:strCache>
                  </c:strRef>
                </c:tx>
                <c:spPr>
                  <a:solidFill>
                    <a:schemeClr val="accent4"/>
                  </a:solidFill>
                  <a:ln>
                    <a:noFill/>
                  </a:ln>
                  <a:effectLst/>
                </c:spPr>
                <c:invertIfNegative val="0"/>
                <c:cat>
                  <c:strRef>
                    <c:extLst xmlns:c15="http://schemas.microsoft.com/office/drawing/2012/chart">
                      <c:ext xmlns:c15="http://schemas.microsoft.com/office/drawing/2012/chart" uri="{02D57815-91ED-43cb-92C2-25804820EDAC}">
                        <c15:formulaRef>
                          <c15:sqref>Age!$A$31:$A$32</c15:sqref>
                        </c15:formulaRef>
                      </c:ext>
                    </c:extLst>
                    <c:strCache>
                      <c:ptCount val="2"/>
                      <c:pt idx="0">
                        <c:v>Below 40</c:v>
                      </c:pt>
                      <c:pt idx="1">
                        <c:v>Above 40</c:v>
                      </c:pt>
                    </c:strCache>
                  </c:strRef>
                </c:cat>
                <c:val>
                  <c:numRef>
                    <c:extLst xmlns:c15="http://schemas.microsoft.com/office/drawing/2012/chart">
                      <c:ext xmlns:c15="http://schemas.microsoft.com/office/drawing/2012/chart" uri="{02D57815-91ED-43cb-92C2-25804820EDAC}">
                        <c15:formulaRef>
                          <c15:sqref>Age!$E$31:$E$32</c15:sqref>
                        </c15:formulaRef>
                      </c:ext>
                    </c:extLst>
                    <c:numCache>
                      <c:formatCode>0%</c:formatCode>
                      <c:ptCount val="2"/>
                      <c:pt idx="0">
                        <c:v>0.7331872264102024</c:v>
                      </c:pt>
                      <c:pt idx="1">
                        <c:v>0.25549568563147562</c:v>
                      </c:pt>
                    </c:numCache>
                  </c:numRef>
                </c:val>
                <c:extLst xmlns:c15="http://schemas.microsoft.com/office/drawing/2012/chart">
                  <c:ext xmlns:c16="http://schemas.microsoft.com/office/drawing/2014/chart" uri="{C3380CC4-5D6E-409C-BE32-E72D297353CC}">
                    <c16:uniqueId val="{00000005-978D-4154-8804-B56D92491E98}"/>
                  </c:ext>
                </c:extLst>
              </c15:ser>
            </c15:filteredBarSeries>
            <c15:filteredBarSeries>
              <c15:ser>
                <c:idx val="5"/>
                <c:order val="5"/>
                <c:tx>
                  <c:strRef>
                    <c:extLst xmlns:c15="http://schemas.microsoft.com/office/drawing/2012/chart">
                      <c:ext xmlns:c15="http://schemas.microsoft.com/office/drawing/2012/chart" uri="{02D57815-91ED-43cb-92C2-25804820EDAC}">
                        <c15:formulaRef>
                          <c15:sqref>Age!$G$30</c15:sqref>
                        </c15:formulaRef>
                      </c:ext>
                    </c:extLst>
                    <c:strCache>
                      <c:ptCount val="1"/>
                      <c:pt idx="0">
                        <c:v>2020</c:v>
                      </c:pt>
                    </c:strCache>
                  </c:strRef>
                </c:tx>
                <c:spPr>
                  <a:solidFill>
                    <a:schemeClr val="accent6"/>
                  </a:solidFill>
                  <a:ln>
                    <a:noFill/>
                  </a:ln>
                  <a:effectLst/>
                </c:spPr>
                <c:invertIfNegative val="0"/>
                <c:cat>
                  <c:strRef>
                    <c:extLst xmlns:c15="http://schemas.microsoft.com/office/drawing/2012/chart">
                      <c:ext xmlns:c15="http://schemas.microsoft.com/office/drawing/2012/chart" uri="{02D57815-91ED-43cb-92C2-25804820EDAC}">
                        <c15:formulaRef>
                          <c15:sqref>Age!$A$31:$A$32</c15:sqref>
                        </c15:formulaRef>
                      </c:ext>
                    </c:extLst>
                    <c:strCache>
                      <c:ptCount val="2"/>
                      <c:pt idx="0">
                        <c:v>Below 40</c:v>
                      </c:pt>
                      <c:pt idx="1">
                        <c:v>Above 40</c:v>
                      </c:pt>
                    </c:strCache>
                  </c:strRef>
                </c:cat>
                <c:val>
                  <c:numRef>
                    <c:extLst xmlns:c15="http://schemas.microsoft.com/office/drawing/2012/chart">
                      <c:ext xmlns:c15="http://schemas.microsoft.com/office/drawing/2012/chart" uri="{02D57815-91ED-43cb-92C2-25804820EDAC}">
                        <c15:formulaRef>
                          <c15:sqref>Age!$G$31:$G$32</c15:sqref>
                        </c15:formulaRef>
                      </c:ext>
                    </c:extLst>
                    <c:numCache>
                      <c:formatCode>0%</c:formatCode>
                      <c:ptCount val="2"/>
                      <c:pt idx="0">
                        <c:v>0.62748752562851895</c:v>
                      </c:pt>
                      <c:pt idx="1">
                        <c:v>0.2772694495671072</c:v>
                      </c:pt>
                    </c:numCache>
                  </c:numRef>
                </c:val>
                <c:extLst xmlns:c15="http://schemas.microsoft.com/office/drawing/2012/chart">
                  <c:ext xmlns:c16="http://schemas.microsoft.com/office/drawing/2014/chart" uri="{C3380CC4-5D6E-409C-BE32-E72D297353CC}">
                    <c16:uniqueId val="{00000006-978D-4154-8804-B56D92491E98}"/>
                  </c:ext>
                </c:extLst>
              </c15:ser>
            </c15:filteredBarSeries>
            <c15:filteredBarSeries>
              <c15:ser>
                <c:idx val="6"/>
                <c:order val="6"/>
                <c:tx>
                  <c:strRef>
                    <c:extLst xmlns:c15="http://schemas.microsoft.com/office/drawing/2012/chart">
                      <c:ext xmlns:c15="http://schemas.microsoft.com/office/drawing/2012/chart" uri="{02D57815-91ED-43cb-92C2-25804820EDAC}">
                        <c15:formulaRef>
                          <c15:sqref>Age!$H$30</c15:sqref>
                        </c15:formulaRef>
                      </c:ext>
                    </c:extLst>
                    <c:strCache>
                      <c:ptCount val="1"/>
                      <c:pt idx="0">
                        <c:v>2021</c:v>
                      </c:pt>
                    </c:strCache>
                  </c:strRef>
                </c:tx>
                <c:spPr>
                  <a:solidFill>
                    <a:schemeClr val="accent1">
                      <a:lumMod val="60000"/>
                    </a:schemeClr>
                  </a:solidFill>
                  <a:ln>
                    <a:noFill/>
                  </a:ln>
                  <a:effectLst/>
                </c:spPr>
                <c:invertIfNegative val="0"/>
                <c:cat>
                  <c:strRef>
                    <c:extLst xmlns:c15="http://schemas.microsoft.com/office/drawing/2012/chart">
                      <c:ext xmlns:c15="http://schemas.microsoft.com/office/drawing/2012/chart" uri="{02D57815-91ED-43cb-92C2-25804820EDAC}">
                        <c15:formulaRef>
                          <c15:sqref>Age!$A$31:$A$32</c15:sqref>
                        </c15:formulaRef>
                      </c:ext>
                    </c:extLst>
                    <c:strCache>
                      <c:ptCount val="2"/>
                      <c:pt idx="0">
                        <c:v>Below 40</c:v>
                      </c:pt>
                      <c:pt idx="1">
                        <c:v>Above 40</c:v>
                      </c:pt>
                    </c:strCache>
                  </c:strRef>
                </c:cat>
                <c:val>
                  <c:numRef>
                    <c:extLst xmlns:c15="http://schemas.microsoft.com/office/drawing/2012/chart">
                      <c:ext xmlns:c15="http://schemas.microsoft.com/office/drawing/2012/chart" uri="{02D57815-91ED-43cb-92C2-25804820EDAC}">
                        <c15:formulaRef>
                          <c15:sqref>Age!$H$31:$H$32</c15:sqref>
                        </c15:formulaRef>
                      </c:ext>
                    </c:extLst>
                    <c:numCache>
                      <c:formatCode>0%</c:formatCode>
                      <c:ptCount val="2"/>
                      <c:pt idx="0">
                        <c:v>0.69382885817345641</c:v>
                      </c:pt>
                      <c:pt idx="1">
                        <c:v>0.30201419647125516</c:v>
                      </c:pt>
                    </c:numCache>
                  </c:numRef>
                </c:val>
                <c:extLst xmlns:c15="http://schemas.microsoft.com/office/drawing/2012/chart">
                  <c:ext xmlns:c16="http://schemas.microsoft.com/office/drawing/2014/chart" uri="{C3380CC4-5D6E-409C-BE32-E72D297353CC}">
                    <c16:uniqueId val="{00000007-978D-4154-8804-B56D92491E98}"/>
                  </c:ext>
                </c:extLst>
              </c15:ser>
            </c15:filteredBarSeries>
            <c15:filteredBarSeries>
              <c15:ser>
                <c:idx val="7"/>
                <c:order val="7"/>
                <c:tx>
                  <c:strRef>
                    <c:extLst xmlns:c15="http://schemas.microsoft.com/office/drawing/2012/chart">
                      <c:ext xmlns:c15="http://schemas.microsoft.com/office/drawing/2012/chart" uri="{02D57815-91ED-43cb-92C2-25804820EDAC}">
                        <c15:formulaRef>
                          <c15:sqref>Age!$I$30</c15:sqref>
                        </c15:formulaRef>
                      </c:ext>
                    </c:extLst>
                    <c:strCache>
                      <c:ptCount val="1"/>
                      <c:pt idx="0">
                        <c:v>2022</c:v>
                      </c:pt>
                    </c:strCache>
                  </c:strRef>
                </c:tx>
                <c:spPr>
                  <a:solidFill>
                    <a:schemeClr val="accent2">
                      <a:lumMod val="60000"/>
                    </a:schemeClr>
                  </a:solidFill>
                  <a:ln>
                    <a:noFill/>
                  </a:ln>
                  <a:effectLst/>
                </c:spPr>
                <c:invertIfNegative val="0"/>
                <c:cat>
                  <c:strRef>
                    <c:extLst xmlns:c15="http://schemas.microsoft.com/office/drawing/2012/chart">
                      <c:ext xmlns:c15="http://schemas.microsoft.com/office/drawing/2012/chart" uri="{02D57815-91ED-43cb-92C2-25804820EDAC}">
                        <c15:formulaRef>
                          <c15:sqref>Age!$A$31:$A$32</c15:sqref>
                        </c15:formulaRef>
                      </c:ext>
                    </c:extLst>
                    <c:strCache>
                      <c:ptCount val="2"/>
                      <c:pt idx="0">
                        <c:v>Below 40</c:v>
                      </c:pt>
                      <c:pt idx="1">
                        <c:v>Above 40</c:v>
                      </c:pt>
                    </c:strCache>
                  </c:strRef>
                </c:cat>
                <c:val>
                  <c:numRef>
                    <c:extLst xmlns:c15="http://schemas.microsoft.com/office/drawing/2012/chart">
                      <c:ext xmlns:c15="http://schemas.microsoft.com/office/drawing/2012/chart" uri="{02D57815-91ED-43cb-92C2-25804820EDAC}">
                        <c15:formulaRef>
                          <c15:sqref>Age!$I$31:$I$32</c15:sqref>
                        </c15:formulaRef>
                      </c:ext>
                    </c:extLst>
                    <c:numCache>
                      <c:formatCode>0%</c:formatCode>
                      <c:ptCount val="2"/>
                      <c:pt idx="0">
                        <c:v>0.63327529197283927</c:v>
                      </c:pt>
                      <c:pt idx="1">
                        <c:v>0.36672470802714663</c:v>
                      </c:pt>
                    </c:numCache>
                  </c:numRef>
                </c:val>
                <c:extLst xmlns:c15="http://schemas.microsoft.com/office/drawing/2012/chart">
                  <c:ext xmlns:c16="http://schemas.microsoft.com/office/drawing/2014/chart" uri="{C3380CC4-5D6E-409C-BE32-E72D297353CC}">
                    <c16:uniqueId val="{00000008-978D-4154-8804-B56D92491E98}"/>
                  </c:ext>
                </c:extLst>
              </c15:ser>
            </c15:filteredBarSeries>
          </c:ext>
        </c:extLst>
      </c:barChart>
      <c:catAx>
        <c:axId val="575457087"/>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Nunito" pitchFamily="2" charset="0"/>
                <a:ea typeface="+mn-ea"/>
                <a:cs typeface="+mn-cs"/>
              </a:defRPr>
            </a:pPr>
            <a:endParaRPr lang="en-US"/>
          </a:p>
        </c:txPr>
        <c:crossAx val="575452287"/>
        <c:crosses val="autoZero"/>
        <c:auto val="1"/>
        <c:lblAlgn val="ctr"/>
        <c:lblOffset val="100"/>
        <c:noMultiLvlLbl val="0"/>
      </c:catAx>
      <c:valAx>
        <c:axId val="575452287"/>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Nunito" pitchFamily="2" charset="0"/>
                <a:ea typeface="+mn-ea"/>
                <a:cs typeface="+mn-cs"/>
              </a:defRPr>
            </a:pPr>
            <a:endParaRPr lang="en-US"/>
          </a:p>
        </c:txPr>
        <c:crossAx val="57545708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Nunito" pitchFamily="2" charset="0"/>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Nunito" pitchFamily="2" charset="0"/>
                <a:ea typeface="+mn-ea"/>
                <a:cs typeface="+mn-cs"/>
              </a:defRPr>
            </a:pPr>
            <a:r>
              <a:rPr lang="en-ZA">
                <a:latin typeface="Nunito" pitchFamily="2" charset="0"/>
              </a:rPr>
              <a:t>Reason</a:t>
            </a:r>
            <a:r>
              <a:rPr lang="en-ZA" baseline="0">
                <a:latin typeface="Nunito" pitchFamily="2" charset="0"/>
              </a:rPr>
              <a:t> to visit South Africa</a:t>
            </a:r>
            <a:endParaRPr lang="en-ZA">
              <a:latin typeface="Nunito" pitchFamily="2" charset="0"/>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Nunito" pitchFamily="2" charset="0"/>
              <a:ea typeface="+mn-ea"/>
              <a:cs typeface="+mn-cs"/>
            </a:defRPr>
          </a:pPr>
          <a:endParaRPr lang="en-ZA"/>
        </a:p>
      </c:txPr>
    </c:title>
    <c:autoTitleDeleted val="0"/>
    <c:plotArea>
      <c:layout/>
      <c:barChart>
        <c:barDir val="bar"/>
        <c:grouping val="clustered"/>
        <c:varyColors val="0"/>
        <c:ser>
          <c:idx val="4"/>
          <c:order val="4"/>
          <c:tx>
            <c:strRef>
              <c:f>'Reason to visit SA'!$F$1</c:f>
              <c:strCache>
                <c:ptCount val="1"/>
                <c:pt idx="0">
                  <c:v>2019</c:v>
                </c:pt>
              </c:strCache>
            </c:strRef>
          </c:tx>
          <c:spPr>
            <a:solidFill>
              <a:srgbClr val="FFC000"/>
            </a:solidFill>
            <a:ln>
              <a:noFill/>
            </a:ln>
            <a:effectLst/>
          </c:spPr>
          <c:invertIfNegative val="0"/>
          <c:cat>
            <c:strRef>
              <c:f>'Reason to visit SA'!$A$2:$A$10</c:f>
              <c:strCache>
                <c:ptCount val="9"/>
                <c:pt idx="0">
                  <c:v>To see the natural scenery</c:v>
                </c:pt>
                <c:pt idx="1">
                  <c:v>Diversity of attractions</c:v>
                </c:pt>
                <c:pt idx="2">
                  <c:v>To go on safari wildlife experience</c:v>
                </c:pt>
                <c:pt idx="3">
                  <c:v>South Africa's uniqueness</c:v>
                </c:pt>
                <c:pt idx="4">
                  <c:v>To experience South Africa's different cultures</c:v>
                </c:pt>
                <c:pt idx="5">
                  <c:v>To experience a different country</c:v>
                </c:pt>
                <c:pt idx="6">
                  <c:v>To visit friends relatives</c:v>
                </c:pt>
                <c:pt idx="7">
                  <c:v>To be able to relax and escape</c:v>
                </c:pt>
                <c:pt idx="8">
                  <c:v>Warm climate</c:v>
                </c:pt>
              </c:strCache>
            </c:strRef>
          </c:cat>
          <c:val>
            <c:numRef>
              <c:f>'Reason to visit SA'!$F$2:$F$10</c:f>
              <c:numCache>
                <c:formatCode>0%</c:formatCode>
                <c:ptCount val="9"/>
                <c:pt idx="0">
                  <c:v>0.40499030824948723</c:v>
                </c:pt>
                <c:pt idx="1">
                  <c:v>0.23434198398947667</c:v>
                </c:pt>
                <c:pt idx="2">
                  <c:v>0.36771424106177647</c:v>
                </c:pt>
                <c:pt idx="3">
                  <c:v>0.1457586559347363</c:v>
                </c:pt>
                <c:pt idx="4">
                  <c:v>0.2247706190113056</c:v>
                </c:pt>
                <c:pt idx="5">
                  <c:v>0.32237115686051887</c:v>
                </c:pt>
                <c:pt idx="6">
                  <c:v>0.22059833134093831</c:v>
                </c:pt>
                <c:pt idx="7">
                  <c:v>0.10003701759803148</c:v>
                </c:pt>
                <c:pt idx="8">
                  <c:v>0.13393827915357942</c:v>
                </c:pt>
              </c:numCache>
            </c:numRef>
          </c:val>
          <c:extLst>
            <c:ext xmlns:c16="http://schemas.microsoft.com/office/drawing/2014/chart" uri="{C3380CC4-5D6E-409C-BE32-E72D297353CC}">
              <c16:uniqueId val="{00000000-AC55-4CE6-8FFC-701E897076B2}"/>
            </c:ext>
          </c:extLst>
        </c:ser>
        <c:ser>
          <c:idx val="8"/>
          <c:order val="8"/>
          <c:tx>
            <c:strRef>
              <c:f>'Reason to visit SA'!$J$1</c:f>
              <c:strCache>
                <c:ptCount val="1"/>
                <c:pt idx="0">
                  <c:v>2023</c:v>
                </c:pt>
              </c:strCache>
            </c:strRef>
          </c:tx>
          <c:spPr>
            <a:solidFill>
              <a:srgbClr val="002060"/>
            </a:solidFill>
            <a:ln>
              <a:noFill/>
            </a:ln>
            <a:effectLst/>
          </c:spPr>
          <c:invertIfNegative val="0"/>
          <c:cat>
            <c:strRef>
              <c:f>'Reason to visit SA'!$A$2:$A$10</c:f>
              <c:strCache>
                <c:ptCount val="9"/>
                <c:pt idx="0">
                  <c:v>To see the natural scenery</c:v>
                </c:pt>
                <c:pt idx="1">
                  <c:v>Diversity of attractions</c:v>
                </c:pt>
                <c:pt idx="2">
                  <c:v>To go on safari wildlife experience</c:v>
                </c:pt>
                <c:pt idx="3">
                  <c:v>South Africa's uniqueness</c:v>
                </c:pt>
                <c:pt idx="4">
                  <c:v>To experience South Africa's different cultures</c:v>
                </c:pt>
                <c:pt idx="5">
                  <c:v>To experience a different country</c:v>
                </c:pt>
                <c:pt idx="6">
                  <c:v>To visit friends relatives</c:v>
                </c:pt>
                <c:pt idx="7">
                  <c:v>To be able to relax and escape</c:v>
                </c:pt>
                <c:pt idx="8">
                  <c:v>Warm climate</c:v>
                </c:pt>
              </c:strCache>
            </c:strRef>
          </c:cat>
          <c:val>
            <c:numRef>
              <c:f>'Reason to visit SA'!$J$2:$J$10</c:f>
              <c:numCache>
                <c:formatCode>0%</c:formatCode>
                <c:ptCount val="9"/>
                <c:pt idx="0">
                  <c:v>0.51673377510599949</c:v>
                </c:pt>
                <c:pt idx="1">
                  <c:v>0.43421102508640463</c:v>
                </c:pt>
                <c:pt idx="2">
                  <c:v>0.3885551767396988</c:v>
                </c:pt>
                <c:pt idx="3">
                  <c:v>0.35535882409069525</c:v>
                </c:pt>
                <c:pt idx="4">
                  <c:v>0.30051000252091603</c:v>
                </c:pt>
                <c:pt idx="5">
                  <c:v>0.2874184683937191</c:v>
                </c:pt>
                <c:pt idx="6">
                  <c:v>0.24511679814718118</c:v>
                </c:pt>
                <c:pt idx="7">
                  <c:v>0.19509581386680108</c:v>
                </c:pt>
                <c:pt idx="8">
                  <c:v>0.13343691629108606</c:v>
                </c:pt>
              </c:numCache>
            </c:numRef>
          </c:val>
          <c:extLst>
            <c:ext xmlns:c16="http://schemas.microsoft.com/office/drawing/2014/chart" uri="{C3380CC4-5D6E-409C-BE32-E72D297353CC}">
              <c16:uniqueId val="{00000001-AC55-4CE6-8FFC-701E897076B2}"/>
            </c:ext>
          </c:extLst>
        </c:ser>
        <c:dLbls>
          <c:showLegendKey val="0"/>
          <c:showVal val="0"/>
          <c:showCatName val="0"/>
          <c:showSerName val="0"/>
          <c:showPercent val="0"/>
          <c:showBubbleSize val="0"/>
        </c:dLbls>
        <c:gapWidth val="150"/>
        <c:axId val="2121481679"/>
        <c:axId val="2121495599"/>
        <c:extLst>
          <c:ext xmlns:c15="http://schemas.microsoft.com/office/drawing/2012/chart" uri="{02D57815-91ED-43cb-92C2-25804820EDAC}">
            <c15:filteredBarSeries>
              <c15:ser>
                <c:idx val="0"/>
                <c:order val="0"/>
                <c:tx>
                  <c:strRef>
                    <c:extLst>
                      <c:ext uri="{02D57815-91ED-43cb-92C2-25804820EDAC}">
                        <c15:formulaRef>
                          <c15:sqref>'Reason to visit SA'!$B$1</c15:sqref>
                        </c15:formulaRef>
                      </c:ext>
                    </c:extLst>
                    <c:strCache>
                      <c:ptCount val="1"/>
                      <c:pt idx="0">
                        <c:v>2015</c:v>
                      </c:pt>
                    </c:strCache>
                  </c:strRef>
                </c:tx>
                <c:spPr>
                  <a:solidFill>
                    <a:schemeClr val="accent1"/>
                  </a:solidFill>
                  <a:ln>
                    <a:noFill/>
                  </a:ln>
                  <a:effectLst/>
                </c:spPr>
                <c:invertIfNegative val="0"/>
                <c:cat>
                  <c:strRef>
                    <c:extLst>
                      <c:ext uri="{02D57815-91ED-43cb-92C2-25804820EDAC}">
                        <c15:formulaRef>
                          <c15:sqref>'Reason to visit SA'!$A$2:$A$10</c15:sqref>
                        </c15:formulaRef>
                      </c:ext>
                    </c:extLst>
                    <c:strCache>
                      <c:ptCount val="9"/>
                      <c:pt idx="0">
                        <c:v>To see the natural scenery</c:v>
                      </c:pt>
                      <c:pt idx="1">
                        <c:v>Diversity of attractions</c:v>
                      </c:pt>
                      <c:pt idx="2">
                        <c:v>To go on safari wildlife experience</c:v>
                      </c:pt>
                      <c:pt idx="3">
                        <c:v>South Africa's uniqueness</c:v>
                      </c:pt>
                      <c:pt idx="4">
                        <c:v>To experience South Africa's different cultures</c:v>
                      </c:pt>
                      <c:pt idx="5">
                        <c:v>To experience a different country</c:v>
                      </c:pt>
                      <c:pt idx="6">
                        <c:v>To visit friends relatives</c:v>
                      </c:pt>
                      <c:pt idx="7">
                        <c:v>To be able to relax and escape</c:v>
                      </c:pt>
                      <c:pt idx="8">
                        <c:v>Warm climate</c:v>
                      </c:pt>
                    </c:strCache>
                  </c:strRef>
                </c:cat>
                <c:val>
                  <c:numRef>
                    <c:extLst>
                      <c:ext uri="{02D57815-91ED-43cb-92C2-25804820EDAC}">
                        <c15:formulaRef>
                          <c15:sqref>'Reason to visit SA'!$B$2:$B$10</c15:sqref>
                        </c15:formulaRef>
                      </c:ext>
                    </c:extLst>
                    <c:numCache>
                      <c:formatCode>0%</c:formatCode>
                      <c:ptCount val="9"/>
                      <c:pt idx="0">
                        <c:v>0.55533492173865762</c:v>
                      </c:pt>
                      <c:pt idx="1">
                        <c:v>0.40045615579752547</c:v>
                      </c:pt>
                      <c:pt idx="2">
                        <c:v>0.4469283153588598</c:v>
                      </c:pt>
                      <c:pt idx="3">
                        <c:v>0.42881057010874424</c:v>
                      </c:pt>
                      <c:pt idx="4">
                        <c:v>0.37868714096840828</c:v>
                      </c:pt>
                      <c:pt idx="5">
                        <c:v>0.46733749844967398</c:v>
                      </c:pt>
                      <c:pt idx="6">
                        <c:v>0.24002842613939687</c:v>
                      </c:pt>
                      <c:pt idx="7">
                        <c:v>0.31255797431399085</c:v>
                      </c:pt>
                      <c:pt idx="8">
                        <c:v>0.14806002003228577</c:v>
                      </c:pt>
                    </c:numCache>
                  </c:numRef>
                </c:val>
                <c:extLst>
                  <c:ext xmlns:c16="http://schemas.microsoft.com/office/drawing/2014/chart" uri="{C3380CC4-5D6E-409C-BE32-E72D297353CC}">
                    <c16:uniqueId val="{00000002-AC55-4CE6-8FFC-701E897076B2}"/>
                  </c:ext>
                </c:extLst>
              </c15:ser>
            </c15:filteredBarSeries>
            <c15:filteredBarSeries>
              <c15:ser>
                <c:idx val="1"/>
                <c:order val="1"/>
                <c:tx>
                  <c:strRef>
                    <c:extLst xmlns:c15="http://schemas.microsoft.com/office/drawing/2012/chart">
                      <c:ext xmlns:c15="http://schemas.microsoft.com/office/drawing/2012/chart" uri="{02D57815-91ED-43cb-92C2-25804820EDAC}">
                        <c15:formulaRef>
                          <c15:sqref>'Reason to visit SA'!$C$1</c15:sqref>
                        </c15:formulaRef>
                      </c:ext>
                    </c:extLst>
                    <c:strCache>
                      <c:ptCount val="1"/>
                      <c:pt idx="0">
                        <c:v>2016</c:v>
                      </c:pt>
                    </c:strCache>
                  </c:strRef>
                </c:tx>
                <c:spPr>
                  <a:solidFill>
                    <a:schemeClr val="accent2"/>
                  </a:solidFill>
                  <a:ln>
                    <a:noFill/>
                  </a:ln>
                  <a:effectLst/>
                </c:spPr>
                <c:invertIfNegative val="0"/>
                <c:cat>
                  <c:strRef>
                    <c:extLst xmlns:c15="http://schemas.microsoft.com/office/drawing/2012/chart">
                      <c:ext xmlns:c15="http://schemas.microsoft.com/office/drawing/2012/chart" uri="{02D57815-91ED-43cb-92C2-25804820EDAC}">
                        <c15:formulaRef>
                          <c15:sqref>'Reason to visit SA'!$A$2:$A$10</c15:sqref>
                        </c15:formulaRef>
                      </c:ext>
                    </c:extLst>
                    <c:strCache>
                      <c:ptCount val="9"/>
                      <c:pt idx="0">
                        <c:v>To see the natural scenery</c:v>
                      </c:pt>
                      <c:pt idx="1">
                        <c:v>Diversity of attractions</c:v>
                      </c:pt>
                      <c:pt idx="2">
                        <c:v>To go on safari wildlife experience</c:v>
                      </c:pt>
                      <c:pt idx="3">
                        <c:v>South Africa's uniqueness</c:v>
                      </c:pt>
                      <c:pt idx="4">
                        <c:v>To experience South Africa's different cultures</c:v>
                      </c:pt>
                      <c:pt idx="5">
                        <c:v>To experience a different country</c:v>
                      </c:pt>
                      <c:pt idx="6">
                        <c:v>To visit friends relatives</c:v>
                      </c:pt>
                      <c:pt idx="7">
                        <c:v>To be able to relax and escape</c:v>
                      </c:pt>
                      <c:pt idx="8">
                        <c:v>Warm climate</c:v>
                      </c:pt>
                    </c:strCache>
                  </c:strRef>
                </c:cat>
                <c:val>
                  <c:numRef>
                    <c:extLst xmlns:c15="http://schemas.microsoft.com/office/drawing/2012/chart">
                      <c:ext xmlns:c15="http://schemas.microsoft.com/office/drawing/2012/chart" uri="{02D57815-91ED-43cb-92C2-25804820EDAC}">
                        <c15:formulaRef>
                          <c15:sqref>'Reason to visit SA'!$C$2:$C$10</c15:sqref>
                        </c15:formulaRef>
                      </c:ext>
                    </c:extLst>
                    <c:numCache>
                      <c:formatCode>0%</c:formatCode>
                      <c:ptCount val="9"/>
                      <c:pt idx="0">
                        <c:v>0.55635750459933819</c:v>
                      </c:pt>
                      <c:pt idx="1">
                        <c:v>0.37371210567240426</c:v>
                      </c:pt>
                      <c:pt idx="2">
                        <c:v>0.39069787541943668</c:v>
                      </c:pt>
                      <c:pt idx="3">
                        <c:v>0.34081307868022181</c:v>
                      </c:pt>
                      <c:pt idx="4">
                        <c:v>0.43388338167673468</c:v>
                      </c:pt>
                      <c:pt idx="5">
                        <c:v>0.41194972277429548</c:v>
                      </c:pt>
                      <c:pt idx="6">
                        <c:v>0.20369217286928903</c:v>
                      </c:pt>
                      <c:pt idx="7">
                        <c:v>0.22079531241669892</c:v>
                      </c:pt>
                      <c:pt idx="8">
                        <c:v>0.21218211100369636</c:v>
                      </c:pt>
                    </c:numCache>
                  </c:numRef>
                </c:val>
                <c:extLst xmlns:c15="http://schemas.microsoft.com/office/drawing/2012/chart">
                  <c:ext xmlns:c16="http://schemas.microsoft.com/office/drawing/2014/chart" uri="{C3380CC4-5D6E-409C-BE32-E72D297353CC}">
                    <c16:uniqueId val="{00000003-AC55-4CE6-8FFC-701E897076B2}"/>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'Reason to visit SA'!$D$1</c15:sqref>
                        </c15:formulaRef>
                      </c:ext>
                    </c:extLst>
                    <c:strCache>
                      <c:ptCount val="1"/>
                      <c:pt idx="0">
                        <c:v>2017</c:v>
                      </c:pt>
                    </c:strCache>
                  </c:strRef>
                </c:tx>
                <c:spPr>
                  <a:solidFill>
                    <a:schemeClr val="accent3"/>
                  </a:solidFill>
                  <a:ln>
                    <a:noFill/>
                  </a:ln>
                  <a:effectLst/>
                </c:spPr>
                <c:invertIfNegative val="0"/>
                <c:cat>
                  <c:strRef>
                    <c:extLst xmlns:c15="http://schemas.microsoft.com/office/drawing/2012/chart">
                      <c:ext xmlns:c15="http://schemas.microsoft.com/office/drawing/2012/chart" uri="{02D57815-91ED-43cb-92C2-25804820EDAC}">
                        <c15:formulaRef>
                          <c15:sqref>'Reason to visit SA'!$A$2:$A$10</c15:sqref>
                        </c15:formulaRef>
                      </c:ext>
                    </c:extLst>
                    <c:strCache>
                      <c:ptCount val="9"/>
                      <c:pt idx="0">
                        <c:v>To see the natural scenery</c:v>
                      </c:pt>
                      <c:pt idx="1">
                        <c:v>Diversity of attractions</c:v>
                      </c:pt>
                      <c:pt idx="2">
                        <c:v>To go on safari wildlife experience</c:v>
                      </c:pt>
                      <c:pt idx="3">
                        <c:v>South Africa's uniqueness</c:v>
                      </c:pt>
                      <c:pt idx="4">
                        <c:v>To experience South Africa's different cultures</c:v>
                      </c:pt>
                      <c:pt idx="5">
                        <c:v>To experience a different country</c:v>
                      </c:pt>
                      <c:pt idx="6">
                        <c:v>To visit friends relatives</c:v>
                      </c:pt>
                      <c:pt idx="7">
                        <c:v>To be able to relax and escape</c:v>
                      </c:pt>
                      <c:pt idx="8">
                        <c:v>Warm climate</c:v>
                      </c:pt>
                    </c:strCache>
                  </c:strRef>
                </c:cat>
                <c:val>
                  <c:numRef>
                    <c:extLst xmlns:c15="http://schemas.microsoft.com/office/drawing/2012/chart">
                      <c:ext xmlns:c15="http://schemas.microsoft.com/office/drawing/2012/chart" uri="{02D57815-91ED-43cb-92C2-25804820EDAC}">
                        <c15:formulaRef>
                          <c15:sqref>'Reason to visit SA'!$D$2:$D$10</c15:sqref>
                        </c15:formulaRef>
                      </c:ext>
                    </c:extLst>
                    <c:numCache>
                      <c:formatCode>0%</c:formatCode>
                      <c:ptCount val="9"/>
                      <c:pt idx="0">
                        <c:v>0.476186007417639</c:v>
                      </c:pt>
                      <c:pt idx="1">
                        <c:v>0.31544568755074315</c:v>
                      </c:pt>
                      <c:pt idx="2">
                        <c:v>0.39461401752082831</c:v>
                      </c:pt>
                      <c:pt idx="3">
                        <c:v>0.25926495241105063</c:v>
                      </c:pt>
                      <c:pt idx="4">
                        <c:v>0.40212051323975845</c:v>
                      </c:pt>
                      <c:pt idx="5">
                        <c:v>0.31939916845070426</c:v>
                      </c:pt>
                      <c:pt idx="6">
                        <c:v>0.20981334792749512</c:v>
                      </c:pt>
                      <c:pt idx="7">
                        <c:v>0.20035162749048407</c:v>
                      </c:pt>
                      <c:pt idx="8">
                        <c:v>0.12361979566511114</c:v>
                      </c:pt>
                    </c:numCache>
                  </c:numRef>
                </c:val>
                <c:extLst xmlns:c15="http://schemas.microsoft.com/office/drawing/2012/chart">
                  <c:ext xmlns:c16="http://schemas.microsoft.com/office/drawing/2014/chart" uri="{C3380CC4-5D6E-409C-BE32-E72D297353CC}">
                    <c16:uniqueId val="{00000004-AC55-4CE6-8FFC-701E897076B2}"/>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'Reason to visit SA'!$E$1</c15:sqref>
                        </c15:formulaRef>
                      </c:ext>
                    </c:extLst>
                    <c:strCache>
                      <c:ptCount val="1"/>
                      <c:pt idx="0">
                        <c:v>2018</c:v>
                      </c:pt>
                    </c:strCache>
                  </c:strRef>
                </c:tx>
                <c:spPr>
                  <a:solidFill>
                    <a:schemeClr val="accent4"/>
                  </a:solidFill>
                  <a:ln>
                    <a:noFill/>
                  </a:ln>
                  <a:effectLst/>
                </c:spPr>
                <c:invertIfNegative val="0"/>
                <c:cat>
                  <c:strRef>
                    <c:extLst xmlns:c15="http://schemas.microsoft.com/office/drawing/2012/chart">
                      <c:ext xmlns:c15="http://schemas.microsoft.com/office/drawing/2012/chart" uri="{02D57815-91ED-43cb-92C2-25804820EDAC}">
                        <c15:formulaRef>
                          <c15:sqref>'Reason to visit SA'!$A$2:$A$10</c15:sqref>
                        </c15:formulaRef>
                      </c:ext>
                    </c:extLst>
                    <c:strCache>
                      <c:ptCount val="9"/>
                      <c:pt idx="0">
                        <c:v>To see the natural scenery</c:v>
                      </c:pt>
                      <c:pt idx="1">
                        <c:v>Diversity of attractions</c:v>
                      </c:pt>
                      <c:pt idx="2">
                        <c:v>To go on safari wildlife experience</c:v>
                      </c:pt>
                      <c:pt idx="3">
                        <c:v>South Africa's uniqueness</c:v>
                      </c:pt>
                      <c:pt idx="4">
                        <c:v>To experience South Africa's different cultures</c:v>
                      </c:pt>
                      <c:pt idx="5">
                        <c:v>To experience a different country</c:v>
                      </c:pt>
                      <c:pt idx="6">
                        <c:v>To visit friends relatives</c:v>
                      </c:pt>
                      <c:pt idx="7">
                        <c:v>To be able to relax and escape</c:v>
                      </c:pt>
                      <c:pt idx="8">
                        <c:v>Warm climate</c:v>
                      </c:pt>
                    </c:strCache>
                  </c:strRef>
                </c:cat>
                <c:val>
                  <c:numRef>
                    <c:extLst xmlns:c15="http://schemas.microsoft.com/office/drawing/2012/chart">
                      <c:ext xmlns:c15="http://schemas.microsoft.com/office/drawing/2012/chart" uri="{02D57815-91ED-43cb-92C2-25804820EDAC}">
                        <c15:formulaRef>
                          <c15:sqref>'Reason to visit SA'!$E$2:$E$10</c15:sqref>
                        </c15:formulaRef>
                      </c:ext>
                    </c:extLst>
                    <c:numCache>
                      <c:formatCode>0%</c:formatCode>
                      <c:ptCount val="9"/>
                      <c:pt idx="0">
                        <c:v>0.41946492442990641</c:v>
                      </c:pt>
                      <c:pt idx="1">
                        <c:v>0.22743015036724543</c:v>
                      </c:pt>
                      <c:pt idx="2">
                        <c:v>0.43873875605902268</c:v>
                      </c:pt>
                      <c:pt idx="3">
                        <c:v>0.12015137962672216</c:v>
                      </c:pt>
                      <c:pt idx="4">
                        <c:v>0.33447506641179958</c:v>
                      </c:pt>
                      <c:pt idx="5">
                        <c:v>0.25412183470443717</c:v>
                      </c:pt>
                      <c:pt idx="6">
                        <c:v>0.23006646066744574</c:v>
                      </c:pt>
                      <c:pt idx="7">
                        <c:v>9.9483050876328971E-2</c:v>
                      </c:pt>
                      <c:pt idx="8">
                        <c:v>0.10209101071271863</c:v>
                      </c:pt>
                    </c:numCache>
                  </c:numRef>
                </c:val>
                <c:extLst xmlns:c15="http://schemas.microsoft.com/office/drawing/2012/chart">
                  <c:ext xmlns:c16="http://schemas.microsoft.com/office/drawing/2014/chart" uri="{C3380CC4-5D6E-409C-BE32-E72D297353CC}">
                    <c16:uniqueId val="{00000005-AC55-4CE6-8FFC-701E897076B2}"/>
                  </c:ext>
                </c:extLst>
              </c15:ser>
            </c15:filteredBarSeries>
            <c15:filteredBarSeries>
              <c15:ser>
                <c:idx val="5"/>
                <c:order val="5"/>
                <c:tx>
                  <c:strRef>
                    <c:extLst xmlns:c15="http://schemas.microsoft.com/office/drawing/2012/chart">
                      <c:ext xmlns:c15="http://schemas.microsoft.com/office/drawing/2012/chart" uri="{02D57815-91ED-43cb-92C2-25804820EDAC}">
                        <c15:formulaRef>
                          <c15:sqref>'Reason to visit SA'!$G$1</c15:sqref>
                        </c15:formulaRef>
                      </c:ext>
                    </c:extLst>
                    <c:strCache>
                      <c:ptCount val="1"/>
                      <c:pt idx="0">
                        <c:v>2020</c:v>
                      </c:pt>
                    </c:strCache>
                  </c:strRef>
                </c:tx>
                <c:spPr>
                  <a:solidFill>
                    <a:schemeClr val="accent6"/>
                  </a:solidFill>
                  <a:ln>
                    <a:noFill/>
                  </a:ln>
                  <a:effectLst/>
                </c:spPr>
                <c:invertIfNegative val="0"/>
                <c:cat>
                  <c:strRef>
                    <c:extLst xmlns:c15="http://schemas.microsoft.com/office/drawing/2012/chart">
                      <c:ext xmlns:c15="http://schemas.microsoft.com/office/drawing/2012/chart" uri="{02D57815-91ED-43cb-92C2-25804820EDAC}">
                        <c15:formulaRef>
                          <c15:sqref>'Reason to visit SA'!$A$2:$A$10</c15:sqref>
                        </c15:formulaRef>
                      </c:ext>
                    </c:extLst>
                    <c:strCache>
                      <c:ptCount val="9"/>
                      <c:pt idx="0">
                        <c:v>To see the natural scenery</c:v>
                      </c:pt>
                      <c:pt idx="1">
                        <c:v>Diversity of attractions</c:v>
                      </c:pt>
                      <c:pt idx="2">
                        <c:v>To go on safari wildlife experience</c:v>
                      </c:pt>
                      <c:pt idx="3">
                        <c:v>South Africa's uniqueness</c:v>
                      </c:pt>
                      <c:pt idx="4">
                        <c:v>To experience South Africa's different cultures</c:v>
                      </c:pt>
                      <c:pt idx="5">
                        <c:v>To experience a different country</c:v>
                      </c:pt>
                      <c:pt idx="6">
                        <c:v>To visit friends relatives</c:v>
                      </c:pt>
                      <c:pt idx="7">
                        <c:v>To be able to relax and escape</c:v>
                      </c:pt>
                      <c:pt idx="8">
                        <c:v>Warm climate</c:v>
                      </c:pt>
                    </c:strCache>
                  </c:strRef>
                </c:cat>
                <c:val>
                  <c:numRef>
                    <c:extLst xmlns:c15="http://schemas.microsoft.com/office/drawing/2012/chart">
                      <c:ext xmlns:c15="http://schemas.microsoft.com/office/drawing/2012/chart" uri="{02D57815-91ED-43cb-92C2-25804820EDAC}">
                        <c15:formulaRef>
                          <c15:sqref>'Reason to visit SA'!$G$2:$G$10</c15:sqref>
                        </c15:formulaRef>
                      </c:ext>
                    </c:extLst>
                    <c:numCache>
                      <c:formatCode>0%</c:formatCode>
                      <c:ptCount val="9"/>
                      <c:pt idx="0">
                        <c:v>0.39432629479504833</c:v>
                      </c:pt>
                      <c:pt idx="1">
                        <c:v>0.28912472628514629</c:v>
                      </c:pt>
                      <c:pt idx="2">
                        <c:v>0.34567323992693927</c:v>
                      </c:pt>
                      <c:pt idx="3">
                        <c:v>0.18760006795275913</c:v>
                      </c:pt>
                      <c:pt idx="4">
                        <c:v>0.2482260582501129</c:v>
                      </c:pt>
                      <c:pt idx="5">
                        <c:v>0.2816923123321155</c:v>
                      </c:pt>
                      <c:pt idx="6">
                        <c:v>0.24563476140279758</c:v>
                      </c:pt>
                      <c:pt idx="7">
                        <c:v>0.14714281703839566</c:v>
                      </c:pt>
                      <c:pt idx="8">
                        <c:v>0.22880198652539857</c:v>
                      </c:pt>
                    </c:numCache>
                  </c:numRef>
                </c:val>
                <c:extLst xmlns:c15="http://schemas.microsoft.com/office/drawing/2012/chart">
                  <c:ext xmlns:c16="http://schemas.microsoft.com/office/drawing/2014/chart" uri="{C3380CC4-5D6E-409C-BE32-E72D297353CC}">
                    <c16:uniqueId val="{00000006-AC55-4CE6-8FFC-701E897076B2}"/>
                  </c:ext>
                </c:extLst>
              </c15:ser>
            </c15:filteredBarSeries>
            <c15:filteredBarSeries>
              <c15:ser>
                <c:idx val="6"/>
                <c:order val="6"/>
                <c:tx>
                  <c:strRef>
                    <c:extLst xmlns:c15="http://schemas.microsoft.com/office/drawing/2012/chart">
                      <c:ext xmlns:c15="http://schemas.microsoft.com/office/drawing/2012/chart" uri="{02D57815-91ED-43cb-92C2-25804820EDAC}">
                        <c15:formulaRef>
                          <c15:sqref>'Reason to visit SA'!$H$1</c15:sqref>
                        </c15:formulaRef>
                      </c:ext>
                    </c:extLst>
                    <c:strCache>
                      <c:ptCount val="1"/>
                      <c:pt idx="0">
                        <c:v>2021</c:v>
                      </c:pt>
                    </c:strCache>
                  </c:strRef>
                </c:tx>
                <c:spPr>
                  <a:solidFill>
                    <a:schemeClr val="accent1">
                      <a:lumMod val="60000"/>
                    </a:schemeClr>
                  </a:solidFill>
                  <a:ln>
                    <a:noFill/>
                  </a:ln>
                  <a:effectLst/>
                </c:spPr>
                <c:invertIfNegative val="0"/>
                <c:cat>
                  <c:strRef>
                    <c:extLst xmlns:c15="http://schemas.microsoft.com/office/drawing/2012/chart">
                      <c:ext xmlns:c15="http://schemas.microsoft.com/office/drawing/2012/chart" uri="{02D57815-91ED-43cb-92C2-25804820EDAC}">
                        <c15:formulaRef>
                          <c15:sqref>'Reason to visit SA'!$A$2:$A$10</c15:sqref>
                        </c15:formulaRef>
                      </c:ext>
                    </c:extLst>
                    <c:strCache>
                      <c:ptCount val="9"/>
                      <c:pt idx="0">
                        <c:v>To see the natural scenery</c:v>
                      </c:pt>
                      <c:pt idx="1">
                        <c:v>Diversity of attractions</c:v>
                      </c:pt>
                      <c:pt idx="2">
                        <c:v>To go on safari wildlife experience</c:v>
                      </c:pt>
                      <c:pt idx="3">
                        <c:v>South Africa's uniqueness</c:v>
                      </c:pt>
                      <c:pt idx="4">
                        <c:v>To experience South Africa's different cultures</c:v>
                      </c:pt>
                      <c:pt idx="5">
                        <c:v>To experience a different country</c:v>
                      </c:pt>
                      <c:pt idx="6">
                        <c:v>To visit friends relatives</c:v>
                      </c:pt>
                      <c:pt idx="7">
                        <c:v>To be able to relax and escape</c:v>
                      </c:pt>
                      <c:pt idx="8">
                        <c:v>Warm climate</c:v>
                      </c:pt>
                    </c:strCache>
                  </c:strRef>
                </c:cat>
                <c:val>
                  <c:numRef>
                    <c:extLst xmlns:c15="http://schemas.microsoft.com/office/drawing/2012/chart">
                      <c:ext xmlns:c15="http://schemas.microsoft.com/office/drawing/2012/chart" uri="{02D57815-91ED-43cb-92C2-25804820EDAC}">
                        <c15:formulaRef>
                          <c15:sqref>'Reason to visit SA'!$H$2:$H$10</c15:sqref>
                        </c15:formulaRef>
                      </c:ext>
                    </c:extLst>
                    <c:numCache>
                      <c:formatCode>0%</c:formatCode>
                      <c:ptCount val="9"/>
                      <c:pt idx="0">
                        <c:v>0.3899427977159044</c:v>
                      </c:pt>
                      <c:pt idx="1">
                        <c:v>0.265337311970129</c:v>
                      </c:pt>
                      <c:pt idx="2">
                        <c:v>0.34587325907719429</c:v>
                      </c:pt>
                      <c:pt idx="3">
                        <c:v>0.15255995184996227</c:v>
                      </c:pt>
                      <c:pt idx="4">
                        <c:v>0.24030845195954678</c:v>
                      </c:pt>
                      <c:pt idx="5">
                        <c:v>0.28060998708475021</c:v>
                      </c:pt>
                      <c:pt idx="6">
                        <c:v>0.26681087477504523</c:v>
                      </c:pt>
                      <c:pt idx="7">
                        <c:v>0.13168308137917262</c:v>
                      </c:pt>
                      <c:pt idx="8">
                        <c:v>0.14884164207085659</c:v>
                      </c:pt>
                    </c:numCache>
                  </c:numRef>
                </c:val>
                <c:extLst xmlns:c15="http://schemas.microsoft.com/office/drawing/2012/chart">
                  <c:ext xmlns:c16="http://schemas.microsoft.com/office/drawing/2014/chart" uri="{C3380CC4-5D6E-409C-BE32-E72D297353CC}">
                    <c16:uniqueId val="{00000007-AC55-4CE6-8FFC-701E897076B2}"/>
                  </c:ext>
                </c:extLst>
              </c15:ser>
            </c15:filteredBarSeries>
            <c15:filteredBarSeries>
              <c15:ser>
                <c:idx val="7"/>
                <c:order val="7"/>
                <c:tx>
                  <c:strRef>
                    <c:extLst xmlns:c15="http://schemas.microsoft.com/office/drawing/2012/chart">
                      <c:ext xmlns:c15="http://schemas.microsoft.com/office/drawing/2012/chart" uri="{02D57815-91ED-43cb-92C2-25804820EDAC}">
                        <c15:formulaRef>
                          <c15:sqref>'Reason to visit SA'!$I$1</c15:sqref>
                        </c15:formulaRef>
                      </c:ext>
                    </c:extLst>
                    <c:strCache>
                      <c:ptCount val="1"/>
                      <c:pt idx="0">
                        <c:v>2022</c:v>
                      </c:pt>
                    </c:strCache>
                  </c:strRef>
                </c:tx>
                <c:spPr>
                  <a:solidFill>
                    <a:schemeClr val="accent2">
                      <a:lumMod val="60000"/>
                    </a:schemeClr>
                  </a:solidFill>
                  <a:ln>
                    <a:noFill/>
                  </a:ln>
                  <a:effectLst/>
                </c:spPr>
                <c:invertIfNegative val="0"/>
                <c:cat>
                  <c:strRef>
                    <c:extLst xmlns:c15="http://schemas.microsoft.com/office/drawing/2012/chart">
                      <c:ext xmlns:c15="http://schemas.microsoft.com/office/drawing/2012/chart" uri="{02D57815-91ED-43cb-92C2-25804820EDAC}">
                        <c15:formulaRef>
                          <c15:sqref>'Reason to visit SA'!$A$2:$A$10</c15:sqref>
                        </c15:formulaRef>
                      </c:ext>
                    </c:extLst>
                    <c:strCache>
                      <c:ptCount val="9"/>
                      <c:pt idx="0">
                        <c:v>To see the natural scenery</c:v>
                      </c:pt>
                      <c:pt idx="1">
                        <c:v>Diversity of attractions</c:v>
                      </c:pt>
                      <c:pt idx="2">
                        <c:v>To go on safari wildlife experience</c:v>
                      </c:pt>
                      <c:pt idx="3">
                        <c:v>South Africa's uniqueness</c:v>
                      </c:pt>
                      <c:pt idx="4">
                        <c:v>To experience South Africa's different cultures</c:v>
                      </c:pt>
                      <c:pt idx="5">
                        <c:v>To experience a different country</c:v>
                      </c:pt>
                      <c:pt idx="6">
                        <c:v>To visit friends relatives</c:v>
                      </c:pt>
                      <c:pt idx="7">
                        <c:v>To be able to relax and escape</c:v>
                      </c:pt>
                      <c:pt idx="8">
                        <c:v>Warm climate</c:v>
                      </c:pt>
                    </c:strCache>
                  </c:strRef>
                </c:cat>
                <c:val>
                  <c:numRef>
                    <c:extLst xmlns:c15="http://schemas.microsoft.com/office/drawing/2012/chart">
                      <c:ext xmlns:c15="http://schemas.microsoft.com/office/drawing/2012/chart" uri="{02D57815-91ED-43cb-92C2-25804820EDAC}">
                        <c15:formulaRef>
                          <c15:sqref>'Reason to visit SA'!$I$2:$I$10</c15:sqref>
                        </c15:formulaRef>
                      </c:ext>
                    </c:extLst>
                    <c:numCache>
                      <c:formatCode>0%</c:formatCode>
                      <c:ptCount val="9"/>
                      <c:pt idx="0">
                        <c:v>0.46111895832186384</c:v>
                      </c:pt>
                      <c:pt idx="1">
                        <c:v>0.37316341983411733</c:v>
                      </c:pt>
                      <c:pt idx="2">
                        <c:v>0.3779411801172412</c:v>
                      </c:pt>
                      <c:pt idx="3">
                        <c:v>0.28769368091583319</c:v>
                      </c:pt>
                      <c:pt idx="4">
                        <c:v>0.30798154460655319</c:v>
                      </c:pt>
                      <c:pt idx="5">
                        <c:v>0.2955427583531493</c:v>
                      </c:pt>
                      <c:pt idx="6">
                        <c:v>0.27018824103791539</c:v>
                      </c:pt>
                      <c:pt idx="7">
                        <c:v>0.23058866994833957</c:v>
                      </c:pt>
                      <c:pt idx="8">
                        <c:v>0.14800833800125254</c:v>
                      </c:pt>
                    </c:numCache>
                  </c:numRef>
                </c:val>
                <c:extLst xmlns:c15="http://schemas.microsoft.com/office/drawing/2012/chart">
                  <c:ext xmlns:c16="http://schemas.microsoft.com/office/drawing/2014/chart" uri="{C3380CC4-5D6E-409C-BE32-E72D297353CC}">
                    <c16:uniqueId val="{00000008-AC55-4CE6-8FFC-701E897076B2}"/>
                  </c:ext>
                </c:extLst>
              </c15:ser>
            </c15:filteredBarSeries>
          </c:ext>
        </c:extLst>
      </c:barChart>
      <c:catAx>
        <c:axId val="2121481679"/>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Nunito" pitchFamily="2" charset="0"/>
                <a:ea typeface="+mn-ea"/>
                <a:cs typeface="+mn-cs"/>
              </a:defRPr>
            </a:pPr>
            <a:endParaRPr lang="en-US"/>
          </a:p>
        </c:txPr>
        <c:crossAx val="2121495599"/>
        <c:crosses val="autoZero"/>
        <c:auto val="1"/>
        <c:lblAlgn val="ctr"/>
        <c:lblOffset val="100"/>
        <c:noMultiLvlLbl val="0"/>
      </c:catAx>
      <c:valAx>
        <c:axId val="2121495599"/>
        <c:scaling>
          <c:orientation val="minMax"/>
        </c:scaling>
        <c:delete val="0"/>
        <c:axPos val="t"/>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Nunito" pitchFamily="2" charset="0"/>
                <a:ea typeface="+mn-ea"/>
                <a:cs typeface="+mn-cs"/>
              </a:defRPr>
            </a:pPr>
            <a:endParaRPr lang="en-US"/>
          </a:p>
        </c:txPr>
        <c:crossAx val="2121481679"/>
        <c:crosses val="autoZero"/>
        <c:crossBetween val="between"/>
      </c:valAx>
      <c:spPr>
        <a:noFill/>
        <a:ln w="25400">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Nunito" pitchFamily="2" charset="0"/>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ZA"/>
              <a:t>Best Experience in South</a:t>
            </a:r>
            <a:r>
              <a:rPr lang="en-ZA" baseline="0"/>
              <a:t> Africa </a:t>
            </a:r>
            <a:endParaRPr lang="en-ZA"/>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ZA"/>
        </a:p>
      </c:txPr>
    </c:title>
    <c:autoTitleDeleted val="0"/>
    <c:plotArea>
      <c:layout/>
      <c:barChart>
        <c:barDir val="bar"/>
        <c:grouping val="clustered"/>
        <c:varyColors val="0"/>
        <c:ser>
          <c:idx val="4"/>
          <c:order val="4"/>
          <c:tx>
            <c:strRef>
              <c:f>'Best Experience'!$F$1</c:f>
              <c:strCache>
                <c:ptCount val="1"/>
                <c:pt idx="0">
                  <c:v>2019</c:v>
                </c:pt>
              </c:strCache>
            </c:strRef>
          </c:tx>
          <c:spPr>
            <a:solidFill>
              <a:srgbClr val="FFC000"/>
            </a:solidFill>
            <a:ln>
              <a:noFill/>
            </a:ln>
            <a:effectLst/>
          </c:spPr>
          <c:invertIfNegative val="0"/>
          <c:cat>
            <c:strRef>
              <c:f>'Best Experience'!$A$3:$A$9</c:f>
              <c:strCache>
                <c:ptCount val="7"/>
                <c:pt idx="0">
                  <c:v>The scenery in SA is beatiful</c:v>
                </c:pt>
                <c:pt idx="1">
                  <c:v>I had no outstanding experience</c:v>
                </c:pt>
                <c:pt idx="2">
                  <c:v>The wildlife game parks safari</c:v>
                </c:pt>
                <c:pt idx="3">
                  <c:v>Hospitality and friendly people</c:v>
                </c:pt>
                <c:pt idx="4">
                  <c:v>Beaches</c:v>
                </c:pt>
                <c:pt idx="5">
                  <c:v>Good infrastructure</c:v>
                </c:pt>
                <c:pt idx="6">
                  <c:v>The diverse experience</c:v>
                </c:pt>
              </c:strCache>
              <c:extLst/>
            </c:strRef>
          </c:cat>
          <c:val>
            <c:numRef>
              <c:f>'Best Experience'!$F$3:$F$9</c:f>
              <c:numCache>
                <c:formatCode>0%</c:formatCode>
                <c:ptCount val="7"/>
                <c:pt idx="0">
                  <c:v>0.69628228250661639</c:v>
                </c:pt>
                <c:pt idx="1">
                  <c:v>2.4165645967391985E-2</c:v>
                </c:pt>
                <c:pt idx="2">
                  <c:v>0.50279268955682255</c:v>
                </c:pt>
                <c:pt idx="3">
                  <c:v>0.23754334979520286</c:v>
                </c:pt>
                <c:pt idx="4">
                  <c:v>0.14415408585627432</c:v>
                </c:pt>
                <c:pt idx="5">
                  <c:v>5.5429949505773596E-2</c:v>
                </c:pt>
                <c:pt idx="6">
                  <c:v>0.21868296456894934</c:v>
                </c:pt>
              </c:numCache>
              <c:extLst/>
            </c:numRef>
          </c:val>
          <c:extLst>
            <c:ext xmlns:c16="http://schemas.microsoft.com/office/drawing/2014/chart" uri="{C3380CC4-5D6E-409C-BE32-E72D297353CC}">
              <c16:uniqueId val="{00000000-2C3B-44F9-83A0-4306D3C21579}"/>
            </c:ext>
          </c:extLst>
        </c:ser>
        <c:ser>
          <c:idx val="8"/>
          <c:order val="8"/>
          <c:tx>
            <c:strRef>
              <c:f>'Best Experience'!$J$1</c:f>
              <c:strCache>
                <c:ptCount val="1"/>
                <c:pt idx="0">
                  <c:v>2023</c:v>
                </c:pt>
              </c:strCache>
            </c:strRef>
          </c:tx>
          <c:spPr>
            <a:solidFill>
              <a:srgbClr val="002060"/>
            </a:solidFill>
            <a:ln>
              <a:noFill/>
            </a:ln>
            <a:effectLst/>
          </c:spPr>
          <c:invertIfNegative val="0"/>
          <c:cat>
            <c:strRef>
              <c:f>'Best Experience'!$A$3:$A$9</c:f>
              <c:strCache>
                <c:ptCount val="7"/>
                <c:pt idx="0">
                  <c:v>The scenery in SA is beatiful</c:v>
                </c:pt>
                <c:pt idx="1">
                  <c:v>I had no outstanding experience</c:v>
                </c:pt>
                <c:pt idx="2">
                  <c:v>The wildlife game parks safari</c:v>
                </c:pt>
                <c:pt idx="3">
                  <c:v>Hospitality and friendly people</c:v>
                </c:pt>
                <c:pt idx="4">
                  <c:v>Beaches</c:v>
                </c:pt>
                <c:pt idx="5">
                  <c:v>Good infrastructure</c:v>
                </c:pt>
                <c:pt idx="6">
                  <c:v>The diverse experience</c:v>
                </c:pt>
              </c:strCache>
              <c:extLst/>
            </c:strRef>
          </c:cat>
          <c:val>
            <c:numRef>
              <c:f>'Best Experience'!$J$3:$J$9</c:f>
              <c:numCache>
                <c:formatCode>0%</c:formatCode>
                <c:ptCount val="7"/>
                <c:pt idx="0">
                  <c:v>0.39172656499926151</c:v>
                </c:pt>
                <c:pt idx="1">
                  <c:v>0.18836830011852609</c:v>
                </c:pt>
                <c:pt idx="2">
                  <c:v>0.18660131818259665</c:v>
                </c:pt>
                <c:pt idx="3">
                  <c:v>0.16504893859155451</c:v>
                </c:pt>
                <c:pt idx="4">
                  <c:v>0.15783273691227104</c:v>
                </c:pt>
                <c:pt idx="5">
                  <c:v>0.14789552377534812</c:v>
                </c:pt>
                <c:pt idx="6">
                  <c:v>0.13786696875352519</c:v>
                </c:pt>
              </c:numCache>
              <c:extLst/>
            </c:numRef>
          </c:val>
          <c:extLst>
            <c:ext xmlns:c16="http://schemas.microsoft.com/office/drawing/2014/chart" uri="{C3380CC4-5D6E-409C-BE32-E72D297353CC}">
              <c16:uniqueId val="{00000001-2C3B-44F9-83A0-4306D3C21579}"/>
            </c:ext>
          </c:extLst>
        </c:ser>
        <c:dLbls>
          <c:showLegendKey val="0"/>
          <c:showVal val="0"/>
          <c:showCatName val="0"/>
          <c:showSerName val="0"/>
          <c:showPercent val="0"/>
          <c:showBubbleSize val="0"/>
        </c:dLbls>
        <c:gapWidth val="150"/>
        <c:axId val="2120430367"/>
        <c:axId val="2120414527"/>
        <c:extLst>
          <c:ext xmlns:c15="http://schemas.microsoft.com/office/drawing/2012/chart" uri="{02D57815-91ED-43cb-92C2-25804820EDAC}">
            <c15:filteredBarSeries>
              <c15:ser>
                <c:idx val="0"/>
                <c:order val="0"/>
                <c:tx>
                  <c:strRef>
                    <c:extLst>
                      <c:ext uri="{02D57815-91ED-43cb-92C2-25804820EDAC}">
                        <c15:formulaRef>
                          <c15:sqref>'Best Experience'!$B$1</c15:sqref>
                        </c15:formulaRef>
                      </c:ext>
                    </c:extLst>
                    <c:strCache>
                      <c:ptCount val="1"/>
                      <c:pt idx="0">
                        <c:v>2015</c:v>
                      </c:pt>
                    </c:strCache>
                  </c:strRef>
                </c:tx>
                <c:spPr>
                  <a:solidFill>
                    <a:schemeClr val="accent1"/>
                  </a:solidFill>
                  <a:ln>
                    <a:noFill/>
                  </a:ln>
                  <a:effectLst/>
                </c:spPr>
                <c:invertIfNegative val="0"/>
                <c:cat>
                  <c:strRef>
                    <c:extLst>
                      <c:ext uri="{02D57815-91ED-43cb-92C2-25804820EDAC}">
                        <c15:formulaRef>
                          <c15:sqref>'Best Experience'!$A$3:$A$9</c15:sqref>
                        </c15:formulaRef>
                      </c:ext>
                    </c:extLst>
                    <c:strCache>
                      <c:ptCount val="7"/>
                      <c:pt idx="0">
                        <c:v>The scenery in SA is beatiful</c:v>
                      </c:pt>
                      <c:pt idx="1">
                        <c:v>I had no outstanding experience</c:v>
                      </c:pt>
                      <c:pt idx="2">
                        <c:v>The wildlife game parks safari</c:v>
                      </c:pt>
                      <c:pt idx="3">
                        <c:v>Hospitality and friendly people</c:v>
                      </c:pt>
                      <c:pt idx="4">
                        <c:v>Beaches</c:v>
                      </c:pt>
                      <c:pt idx="5">
                        <c:v>Good infrastructure</c:v>
                      </c:pt>
                      <c:pt idx="6">
                        <c:v>The diverse experience</c:v>
                      </c:pt>
                    </c:strCache>
                  </c:strRef>
                </c:cat>
                <c:val>
                  <c:numRef>
                    <c:extLst>
                      <c:ext uri="{02D57815-91ED-43cb-92C2-25804820EDAC}">
                        <c15:formulaRef>
                          <c15:sqref>'Best Experience'!$B$3:$B$9</c15:sqref>
                        </c15:formulaRef>
                      </c:ext>
                    </c:extLst>
                    <c:numCache>
                      <c:formatCode>0%</c:formatCode>
                      <c:ptCount val="7"/>
                      <c:pt idx="0">
                        <c:v>0.8084290967321236</c:v>
                      </c:pt>
                      <c:pt idx="1">
                        <c:v>1.8431053518127617E-2</c:v>
                      </c:pt>
                      <c:pt idx="2">
                        <c:v>0.57053071016835122</c:v>
                      </c:pt>
                      <c:pt idx="3">
                        <c:v>0.56151754899336159</c:v>
                      </c:pt>
                      <c:pt idx="4">
                        <c:v>0.30075773638749997</c:v>
                      </c:pt>
                      <c:pt idx="5">
                        <c:v>0.21208845403069351</c:v>
                      </c:pt>
                      <c:pt idx="6">
                        <c:v>0.40245378467174658</c:v>
                      </c:pt>
                    </c:numCache>
                  </c:numRef>
                </c:val>
                <c:extLst>
                  <c:ext xmlns:c16="http://schemas.microsoft.com/office/drawing/2014/chart" uri="{C3380CC4-5D6E-409C-BE32-E72D297353CC}">
                    <c16:uniqueId val="{00000002-2C3B-44F9-83A0-4306D3C21579}"/>
                  </c:ext>
                </c:extLst>
              </c15:ser>
            </c15:filteredBarSeries>
            <c15:filteredBarSeries>
              <c15:ser>
                <c:idx val="1"/>
                <c:order val="1"/>
                <c:tx>
                  <c:strRef>
                    <c:extLst xmlns:c15="http://schemas.microsoft.com/office/drawing/2012/chart">
                      <c:ext xmlns:c15="http://schemas.microsoft.com/office/drawing/2012/chart" uri="{02D57815-91ED-43cb-92C2-25804820EDAC}">
                        <c15:formulaRef>
                          <c15:sqref>'Best Experience'!$C$1</c15:sqref>
                        </c15:formulaRef>
                      </c:ext>
                    </c:extLst>
                    <c:strCache>
                      <c:ptCount val="1"/>
                      <c:pt idx="0">
                        <c:v>2016</c:v>
                      </c:pt>
                    </c:strCache>
                  </c:strRef>
                </c:tx>
                <c:spPr>
                  <a:solidFill>
                    <a:schemeClr val="accent2"/>
                  </a:solidFill>
                  <a:ln>
                    <a:noFill/>
                  </a:ln>
                  <a:effectLst/>
                </c:spPr>
                <c:invertIfNegative val="0"/>
                <c:cat>
                  <c:strRef>
                    <c:extLst xmlns:c15="http://schemas.microsoft.com/office/drawing/2012/chart">
                      <c:ext xmlns:c15="http://schemas.microsoft.com/office/drawing/2012/chart" uri="{02D57815-91ED-43cb-92C2-25804820EDAC}">
                        <c15:formulaRef>
                          <c15:sqref>'Best Experience'!$A$3:$A$9</c15:sqref>
                        </c15:formulaRef>
                      </c:ext>
                    </c:extLst>
                    <c:strCache>
                      <c:ptCount val="7"/>
                      <c:pt idx="0">
                        <c:v>The scenery in SA is beatiful</c:v>
                      </c:pt>
                      <c:pt idx="1">
                        <c:v>I had no outstanding experience</c:v>
                      </c:pt>
                      <c:pt idx="2">
                        <c:v>The wildlife game parks safari</c:v>
                      </c:pt>
                      <c:pt idx="3">
                        <c:v>Hospitality and friendly people</c:v>
                      </c:pt>
                      <c:pt idx="4">
                        <c:v>Beaches</c:v>
                      </c:pt>
                      <c:pt idx="5">
                        <c:v>Good infrastructure</c:v>
                      </c:pt>
                      <c:pt idx="6">
                        <c:v>The diverse experience</c:v>
                      </c:pt>
                    </c:strCache>
                  </c:strRef>
                </c:cat>
                <c:val>
                  <c:numRef>
                    <c:extLst xmlns:c15="http://schemas.microsoft.com/office/drawing/2012/chart">
                      <c:ext xmlns:c15="http://schemas.microsoft.com/office/drawing/2012/chart" uri="{02D57815-91ED-43cb-92C2-25804820EDAC}">
                        <c15:formulaRef>
                          <c15:sqref>'Best Experience'!$C$3:$C$9</c15:sqref>
                        </c15:formulaRef>
                      </c:ext>
                    </c:extLst>
                    <c:numCache>
                      <c:formatCode>0%</c:formatCode>
                      <c:ptCount val="7"/>
                      <c:pt idx="0">
                        <c:v>0.84892471153123861</c:v>
                      </c:pt>
                      <c:pt idx="1">
                        <c:v>1.5249528980924661E-2</c:v>
                      </c:pt>
                      <c:pt idx="2">
                        <c:v>0.57363070356161017</c:v>
                      </c:pt>
                      <c:pt idx="3">
                        <c:v>0.47343266277072971</c:v>
                      </c:pt>
                      <c:pt idx="4">
                        <c:v>0.23708700104712704</c:v>
                      </c:pt>
                      <c:pt idx="5">
                        <c:v>6.8685204927868532E-2</c:v>
                      </c:pt>
                      <c:pt idx="6">
                        <c:v>0.43271375014480962</c:v>
                      </c:pt>
                    </c:numCache>
                  </c:numRef>
                </c:val>
                <c:extLst xmlns:c15="http://schemas.microsoft.com/office/drawing/2012/chart">
                  <c:ext xmlns:c16="http://schemas.microsoft.com/office/drawing/2014/chart" uri="{C3380CC4-5D6E-409C-BE32-E72D297353CC}">
                    <c16:uniqueId val="{00000003-2C3B-44F9-83A0-4306D3C21579}"/>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'Best Experience'!$D$1</c15:sqref>
                        </c15:formulaRef>
                      </c:ext>
                    </c:extLst>
                    <c:strCache>
                      <c:ptCount val="1"/>
                      <c:pt idx="0">
                        <c:v>2017</c:v>
                      </c:pt>
                    </c:strCache>
                  </c:strRef>
                </c:tx>
                <c:spPr>
                  <a:solidFill>
                    <a:schemeClr val="accent3"/>
                  </a:solidFill>
                  <a:ln>
                    <a:noFill/>
                  </a:ln>
                  <a:effectLst/>
                </c:spPr>
                <c:invertIfNegative val="0"/>
                <c:cat>
                  <c:strRef>
                    <c:extLst xmlns:c15="http://schemas.microsoft.com/office/drawing/2012/chart">
                      <c:ext xmlns:c15="http://schemas.microsoft.com/office/drawing/2012/chart" uri="{02D57815-91ED-43cb-92C2-25804820EDAC}">
                        <c15:formulaRef>
                          <c15:sqref>'Best Experience'!$A$3:$A$9</c15:sqref>
                        </c15:formulaRef>
                      </c:ext>
                    </c:extLst>
                    <c:strCache>
                      <c:ptCount val="7"/>
                      <c:pt idx="0">
                        <c:v>The scenery in SA is beatiful</c:v>
                      </c:pt>
                      <c:pt idx="1">
                        <c:v>I had no outstanding experience</c:v>
                      </c:pt>
                      <c:pt idx="2">
                        <c:v>The wildlife game parks safari</c:v>
                      </c:pt>
                      <c:pt idx="3">
                        <c:v>Hospitality and friendly people</c:v>
                      </c:pt>
                      <c:pt idx="4">
                        <c:v>Beaches</c:v>
                      </c:pt>
                      <c:pt idx="5">
                        <c:v>Good infrastructure</c:v>
                      </c:pt>
                      <c:pt idx="6">
                        <c:v>The diverse experience</c:v>
                      </c:pt>
                    </c:strCache>
                  </c:strRef>
                </c:cat>
                <c:val>
                  <c:numRef>
                    <c:extLst xmlns:c15="http://schemas.microsoft.com/office/drawing/2012/chart">
                      <c:ext xmlns:c15="http://schemas.microsoft.com/office/drawing/2012/chart" uri="{02D57815-91ED-43cb-92C2-25804820EDAC}">
                        <c15:formulaRef>
                          <c15:sqref>'Best Experience'!$D$3:$D$9</c15:sqref>
                        </c15:formulaRef>
                      </c:ext>
                    </c:extLst>
                    <c:numCache>
                      <c:formatCode>0%</c:formatCode>
                      <c:ptCount val="7"/>
                      <c:pt idx="0">
                        <c:v>0.78522783892085202</c:v>
                      </c:pt>
                      <c:pt idx="1">
                        <c:v>1.2364989990161274E-2</c:v>
                      </c:pt>
                      <c:pt idx="2">
                        <c:v>0.5642177491933732</c:v>
                      </c:pt>
                      <c:pt idx="3">
                        <c:v>0.36925514629887118</c:v>
                      </c:pt>
                      <c:pt idx="4">
                        <c:v>0.15854509876060421</c:v>
                      </c:pt>
                      <c:pt idx="5">
                        <c:v>6.9607019100268896E-2</c:v>
                      </c:pt>
                      <c:pt idx="6">
                        <c:v>0.33342149374582875</c:v>
                      </c:pt>
                    </c:numCache>
                  </c:numRef>
                </c:val>
                <c:extLst xmlns:c15="http://schemas.microsoft.com/office/drawing/2012/chart">
                  <c:ext xmlns:c16="http://schemas.microsoft.com/office/drawing/2014/chart" uri="{C3380CC4-5D6E-409C-BE32-E72D297353CC}">
                    <c16:uniqueId val="{00000004-2C3B-44F9-83A0-4306D3C21579}"/>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'Best Experience'!$E$1</c15:sqref>
                        </c15:formulaRef>
                      </c:ext>
                    </c:extLst>
                    <c:strCache>
                      <c:ptCount val="1"/>
                      <c:pt idx="0">
                        <c:v>2018</c:v>
                      </c:pt>
                    </c:strCache>
                  </c:strRef>
                </c:tx>
                <c:spPr>
                  <a:solidFill>
                    <a:schemeClr val="accent4"/>
                  </a:solidFill>
                  <a:ln>
                    <a:noFill/>
                  </a:ln>
                  <a:effectLst/>
                </c:spPr>
                <c:invertIfNegative val="0"/>
                <c:cat>
                  <c:strRef>
                    <c:extLst xmlns:c15="http://schemas.microsoft.com/office/drawing/2012/chart">
                      <c:ext xmlns:c15="http://schemas.microsoft.com/office/drawing/2012/chart" uri="{02D57815-91ED-43cb-92C2-25804820EDAC}">
                        <c15:formulaRef>
                          <c15:sqref>'Best Experience'!$A$3:$A$9</c15:sqref>
                        </c15:formulaRef>
                      </c:ext>
                    </c:extLst>
                    <c:strCache>
                      <c:ptCount val="7"/>
                      <c:pt idx="0">
                        <c:v>The scenery in SA is beatiful</c:v>
                      </c:pt>
                      <c:pt idx="1">
                        <c:v>I had no outstanding experience</c:v>
                      </c:pt>
                      <c:pt idx="2">
                        <c:v>The wildlife game parks safari</c:v>
                      </c:pt>
                      <c:pt idx="3">
                        <c:v>Hospitality and friendly people</c:v>
                      </c:pt>
                      <c:pt idx="4">
                        <c:v>Beaches</c:v>
                      </c:pt>
                      <c:pt idx="5">
                        <c:v>Good infrastructure</c:v>
                      </c:pt>
                      <c:pt idx="6">
                        <c:v>The diverse experience</c:v>
                      </c:pt>
                    </c:strCache>
                  </c:strRef>
                </c:cat>
                <c:val>
                  <c:numRef>
                    <c:extLst xmlns:c15="http://schemas.microsoft.com/office/drawing/2012/chart">
                      <c:ext xmlns:c15="http://schemas.microsoft.com/office/drawing/2012/chart" uri="{02D57815-91ED-43cb-92C2-25804820EDAC}">
                        <c15:formulaRef>
                          <c15:sqref>'Best Experience'!$E$3:$E$9</c15:sqref>
                        </c15:formulaRef>
                      </c:ext>
                    </c:extLst>
                    <c:numCache>
                      <c:formatCode>0%</c:formatCode>
                      <c:ptCount val="7"/>
                      <c:pt idx="0">
                        <c:v>0.7113520721831047</c:v>
                      </c:pt>
                      <c:pt idx="1">
                        <c:v>1.3054978043675024E-2</c:v>
                      </c:pt>
                      <c:pt idx="2">
                        <c:v>0.58340166237782709</c:v>
                      </c:pt>
                      <c:pt idx="3">
                        <c:v>0.26214640867710237</c:v>
                      </c:pt>
                      <c:pt idx="4">
                        <c:v>0.11100235881528935</c:v>
                      </c:pt>
                      <c:pt idx="5">
                        <c:v>3.502176076520544E-2</c:v>
                      </c:pt>
                      <c:pt idx="6">
                        <c:v>0.2553190057860662</c:v>
                      </c:pt>
                    </c:numCache>
                  </c:numRef>
                </c:val>
                <c:extLst xmlns:c15="http://schemas.microsoft.com/office/drawing/2012/chart">
                  <c:ext xmlns:c16="http://schemas.microsoft.com/office/drawing/2014/chart" uri="{C3380CC4-5D6E-409C-BE32-E72D297353CC}">
                    <c16:uniqueId val="{00000005-2C3B-44F9-83A0-4306D3C21579}"/>
                  </c:ext>
                </c:extLst>
              </c15:ser>
            </c15:filteredBarSeries>
            <c15:filteredBarSeries>
              <c15:ser>
                <c:idx val="5"/>
                <c:order val="5"/>
                <c:tx>
                  <c:strRef>
                    <c:extLst xmlns:c15="http://schemas.microsoft.com/office/drawing/2012/chart">
                      <c:ext xmlns:c15="http://schemas.microsoft.com/office/drawing/2012/chart" uri="{02D57815-91ED-43cb-92C2-25804820EDAC}">
                        <c15:formulaRef>
                          <c15:sqref>'Best Experience'!$G$1</c15:sqref>
                        </c15:formulaRef>
                      </c:ext>
                    </c:extLst>
                    <c:strCache>
                      <c:ptCount val="1"/>
                      <c:pt idx="0">
                        <c:v>2020</c:v>
                      </c:pt>
                    </c:strCache>
                  </c:strRef>
                </c:tx>
                <c:spPr>
                  <a:solidFill>
                    <a:schemeClr val="accent6"/>
                  </a:solidFill>
                  <a:ln>
                    <a:noFill/>
                  </a:ln>
                  <a:effectLst/>
                </c:spPr>
                <c:invertIfNegative val="0"/>
                <c:cat>
                  <c:strRef>
                    <c:extLst xmlns:c15="http://schemas.microsoft.com/office/drawing/2012/chart">
                      <c:ext xmlns:c15="http://schemas.microsoft.com/office/drawing/2012/chart" uri="{02D57815-91ED-43cb-92C2-25804820EDAC}">
                        <c15:formulaRef>
                          <c15:sqref>'Best Experience'!$A$3:$A$9</c15:sqref>
                        </c15:formulaRef>
                      </c:ext>
                    </c:extLst>
                    <c:strCache>
                      <c:ptCount val="7"/>
                      <c:pt idx="0">
                        <c:v>The scenery in SA is beatiful</c:v>
                      </c:pt>
                      <c:pt idx="1">
                        <c:v>I had no outstanding experience</c:v>
                      </c:pt>
                      <c:pt idx="2">
                        <c:v>The wildlife game parks safari</c:v>
                      </c:pt>
                      <c:pt idx="3">
                        <c:v>Hospitality and friendly people</c:v>
                      </c:pt>
                      <c:pt idx="4">
                        <c:v>Beaches</c:v>
                      </c:pt>
                      <c:pt idx="5">
                        <c:v>Good infrastructure</c:v>
                      </c:pt>
                      <c:pt idx="6">
                        <c:v>The diverse experience</c:v>
                      </c:pt>
                    </c:strCache>
                  </c:strRef>
                </c:cat>
                <c:val>
                  <c:numRef>
                    <c:extLst xmlns:c15="http://schemas.microsoft.com/office/drawing/2012/chart">
                      <c:ext xmlns:c15="http://schemas.microsoft.com/office/drawing/2012/chart" uri="{02D57815-91ED-43cb-92C2-25804820EDAC}">
                        <c15:formulaRef>
                          <c15:sqref>'Best Experience'!$G$3:$G$9</c15:sqref>
                        </c15:formulaRef>
                      </c:ext>
                    </c:extLst>
                    <c:numCache>
                      <c:formatCode>0%</c:formatCode>
                      <c:ptCount val="7"/>
                      <c:pt idx="0">
                        <c:v>0.67879850067928882</c:v>
                      </c:pt>
                      <c:pt idx="1">
                        <c:v>3.1559196380714694E-2</c:v>
                      </c:pt>
                      <c:pt idx="2">
                        <c:v>0.49751658861783371</c:v>
                      </c:pt>
                      <c:pt idx="3">
                        <c:v>0.22637322338144686</c:v>
                      </c:pt>
                      <c:pt idx="4">
                        <c:v>0.16086935243931286</c:v>
                      </c:pt>
                      <c:pt idx="5">
                        <c:v>3.6491574453215381E-2</c:v>
                      </c:pt>
                      <c:pt idx="6">
                        <c:v>0.24596083159026097</c:v>
                      </c:pt>
                    </c:numCache>
                  </c:numRef>
                </c:val>
                <c:extLst xmlns:c15="http://schemas.microsoft.com/office/drawing/2012/chart">
                  <c:ext xmlns:c16="http://schemas.microsoft.com/office/drawing/2014/chart" uri="{C3380CC4-5D6E-409C-BE32-E72D297353CC}">
                    <c16:uniqueId val="{00000006-2C3B-44F9-83A0-4306D3C21579}"/>
                  </c:ext>
                </c:extLst>
              </c15:ser>
            </c15:filteredBarSeries>
            <c15:filteredBarSeries>
              <c15:ser>
                <c:idx val="6"/>
                <c:order val="6"/>
                <c:tx>
                  <c:strRef>
                    <c:extLst xmlns:c15="http://schemas.microsoft.com/office/drawing/2012/chart">
                      <c:ext xmlns:c15="http://schemas.microsoft.com/office/drawing/2012/chart" uri="{02D57815-91ED-43cb-92C2-25804820EDAC}">
                        <c15:formulaRef>
                          <c15:sqref>'Best Experience'!$H$1</c15:sqref>
                        </c15:formulaRef>
                      </c:ext>
                    </c:extLst>
                    <c:strCache>
                      <c:ptCount val="1"/>
                      <c:pt idx="0">
                        <c:v>2021</c:v>
                      </c:pt>
                    </c:strCache>
                  </c:strRef>
                </c:tx>
                <c:spPr>
                  <a:solidFill>
                    <a:schemeClr val="accent1">
                      <a:lumMod val="60000"/>
                    </a:schemeClr>
                  </a:solidFill>
                  <a:ln>
                    <a:noFill/>
                  </a:ln>
                  <a:effectLst/>
                </c:spPr>
                <c:invertIfNegative val="0"/>
                <c:cat>
                  <c:strRef>
                    <c:extLst xmlns:c15="http://schemas.microsoft.com/office/drawing/2012/chart">
                      <c:ext xmlns:c15="http://schemas.microsoft.com/office/drawing/2012/chart" uri="{02D57815-91ED-43cb-92C2-25804820EDAC}">
                        <c15:formulaRef>
                          <c15:sqref>'Best Experience'!$A$3:$A$9</c15:sqref>
                        </c15:formulaRef>
                      </c:ext>
                    </c:extLst>
                    <c:strCache>
                      <c:ptCount val="7"/>
                      <c:pt idx="0">
                        <c:v>The scenery in SA is beatiful</c:v>
                      </c:pt>
                      <c:pt idx="1">
                        <c:v>I had no outstanding experience</c:v>
                      </c:pt>
                      <c:pt idx="2">
                        <c:v>The wildlife game parks safari</c:v>
                      </c:pt>
                      <c:pt idx="3">
                        <c:v>Hospitality and friendly people</c:v>
                      </c:pt>
                      <c:pt idx="4">
                        <c:v>Beaches</c:v>
                      </c:pt>
                      <c:pt idx="5">
                        <c:v>Good infrastructure</c:v>
                      </c:pt>
                      <c:pt idx="6">
                        <c:v>The diverse experience</c:v>
                      </c:pt>
                    </c:strCache>
                  </c:strRef>
                </c:cat>
                <c:val>
                  <c:numRef>
                    <c:extLst xmlns:c15="http://schemas.microsoft.com/office/drawing/2012/chart">
                      <c:ext xmlns:c15="http://schemas.microsoft.com/office/drawing/2012/chart" uri="{02D57815-91ED-43cb-92C2-25804820EDAC}">
                        <c15:formulaRef>
                          <c15:sqref>'Best Experience'!$H$3:$H$9</c15:sqref>
                        </c15:formulaRef>
                      </c:ext>
                    </c:extLst>
                    <c:numCache>
                      <c:formatCode>0%</c:formatCode>
                      <c:ptCount val="7"/>
                      <c:pt idx="0">
                        <c:v>0.69900831920705442</c:v>
                      </c:pt>
                      <c:pt idx="1">
                        <c:v>1.537560477629072E-2</c:v>
                      </c:pt>
                      <c:pt idx="2">
                        <c:v>0.54731102510155993</c:v>
                      </c:pt>
                      <c:pt idx="3">
                        <c:v>0.23922940011344948</c:v>
                      </c:pt>
                      <c:pt idx="4">
                        <c:v>0.13612682922694649</c:v>
                      </c:pt>
                      <c:pt idx="5">
                        <c:v>4.8054428821471179E-2</c:v>
                      </c:pt>
                      <c:pt idx="6">
                        <c:v>0.24966328927021478</c:v>
                      </c:pt>
                    </c:numCache>
                  </c:numRef>
                </c:val>
                <c:extLst xmlns:c15="http://schemas.microsoft.com/office/drawing/2012/chart">
                  <c:ext xmlns:c16="http://schemas.microsoft.com/office/drawing/2014/chart" uri="{C3380CC4-5D6E-409C-BE32-E72D297353CC}">
                    <c16:uniqueId val="{00000007-2C3B-44F9-83A0-4306D3C21579}"/>
                  </c:ext>
                </c:extLst>
              </c15:ser>
            </c15:filteredBarSeries>
            <c15:filteredBarSeries>
              <c15:ser>
                <c:idx val="7"/>
                <c:order val="7"/>
                <c:tx>
                  <c:strRef>
                    <c:extLst xmlns:c15="http://schemas.microsoft.com/office/drawing/2012/chart">
                      <c:ext xmlns:c15="http://schemas.microsoft.com/office/drawing/2012/chart" uri="{02D57815-91ED-43cb-92C2-25804820EDAC}">
                        <c15:formulaRef>
                          <c15:sqref>'Best Experience'!$I$1</c15:sqref>
                        </c15:formulaRef>
                      </c:ext>
                    </c:extLst>
                    <c:strCache>
                      <c:ptCount val="1"/>
                      <c:pt idx="0">
                        <c:v>2022</c:v>
                      </c:pt>
                    </c:strCache>
                  </c:strRef>
                </c:tx>
                <c:spPr>
                  <a:solidFill>
                    <a:schemeClr val="accent2">
                      <a:lumMod val="60000"/>
                    </a:schemeClr>
                  </a:solidFill>
                  <a:ln>
                    <a:noFill/>
                  </a:ln>
                  <a:effectLst/>
                </c:spPr>
                <c:invertIfNegative val="0"/>
                <c:cat>
                  <c:strRef>
                    <c:extLst xmlns:c15="http://schemas.microsoft.com/office/drawing/2012/chart">
                      <c:ext xmlns:c15="http://schemas.microsoft.com/office/drawing/2012/chart" uri="{02D57815-91ED-43cb-92C2-25804820EDAC}">
                        <c15:formulaRef>
                          <c15:sqref>'Best Experience'!$A$3:$A$9</c15:sqref>
                        </c15:formulaRef>
                      </c:ext>
                    </c:extLst>
                    <c:strCache>
                      <c:ptCount val="7"/>
                      <c:pt idx="0">
                        <c:v>The scenery in SA is beatiful</c:v>
                      </c:pt>
                      <c:pt idx="1">
                        <c:v>I had no outstanding experience</c:v>
                      </c:pt>
                      <c:pt idx="2">
                        <c:v>The wildlife game parks safari</c:v>
                      </c:pt>
                      <c:pt idx="3">
                        <c:v>Hospitality and friendly people</c:v>
                      </c:pt>
                      <c:pt idx="4">
                        <c:v>Beaches</c:v>
                      </c:pt>
                      <c:pt idx="5">
                        <c:v>Good infrastructure</c:v>
                      </c:pt>
                      <c:pt idx="6">
                        <c:v>The diverse experience</c:v>
                      </c:pt>
                    </c:strCache>
                  </c:strRef>
                </c:cat>
                <c:val>
                  <c:numRef>
                    <c:extLst xmlns:c15="http://schemas.microsoft.com/office/drawing/2012/chart">
                      <c:ext xmlns:c15="http://schemas.microsoft.com/office/drawing/2012/chart" uri="{02D57815-91ED-43cb-92C2-25804820EDAC}">
                        <c15:formulaRef>
                          <c15:sqref>'Best Experience'!$I$3:$I$9</c15:sqref>
                        </c15:formulaRef>
                      </c:ext>
                    </c:extLst>
                    <c:numCache>
                      <c:formatCode>0%</c:formatCode>
                      <c:ptCount val="7"/>
                      <c:pt idx="0">
                        <c:v>0</c:v>
                      </c:pt>
                      <c:pt idx="1">
                        <c:v>0</c:v>
                      </c:pt>
                      <c:pt idx="2">
                        <c:v>0</c:v>
                      </c:pt>
                      <c:pt idx="3">
                        <c:v>0</c:v>
                      </c:pt>
                      <c:pt idx="4">
                        <c:v>0</c:v>
                      </c:pt>
                      <c:pt idx="5">
                        <c:v>0</c:v>
                      </c:pt>
                      <c:pt idx="6">
                        <c:v>0</c:v>
                      </c:pt>
                    </c:numCache>
                  </c:numRef>
                </c:val>
                <c:extLst xmlns:c15="http://schemas.microsoft.com/office/drawing/2012/chart">
                  <c:ext xmlns:c16="http://schemas.microsoft.com/office/drawing/2014/chart" uri="{C3380CC4-5D6E-409C-BE32-E72D297353CC}">
                    <c16:uniqueId val="{00000008-2C3B-44F9-83A0-4306D3C21579}"/>
                  </c:ext>
                </c:extLst>
              </c15:ser>
            </c15:filteredBarSeries>
          </c:ext>
        </c:extLst>
      </c:barChart>
      <c:catAx>
        <c:axId val="2120430367"/>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Nunito" pitchFamily="2" charset="0"/>
                <a:ea typeface="+mn-ea"/>
                <a:cs typeface="+mn-cs"/>
              </a:defRPr>
            </a:pPr>
            <a:endParaRPr lang="en-US"/>
          </a:p>
        </c:txPr>
        <c:crossAx val="2120414527"/>
        <c:crosses val="autoZero"/>
        <c:auto val="1"/>
        <c:lblAlgn val="ctr"/>
        <c:lblOffset val="100"/>
        <c:noMultiLvlLbl val="0"/>
      </c:catAx>
      <c:valAx>
        <c:axId val="2120414527"/>
        <c:scaling>
          <c:orientation val="minMax"/>
        </c:scaling>
        <c:delete val="0"/>
        <c:axPos val="t"/>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Nunito" pitchFamily="2" charset="0"/>
                <a:ea typeface="+mn-ea"/>
                <a:cs typeface="+mn-cs"/>
              </a:defRPr>
            </a:pPr>
            <a:endParaRPr lang="en-US"/>
          </a:p>
        </c:txPr>
        <c:crossAx val="212043036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Nunito" pitchFamily="2" charset="0"/>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Nunito" pitchFamily="2" charset="0"/>
                <a:ea typeface="+mn-ea"/>
                <a:cs typeface="+mn-cs"/>
              </a:defRPr>
            </a:pPr>
            <a:r>
              <a:rPr lang="en-ZA">
                <a:latin typeface="Nunito" pitchFamily="2" charset="0"/>
              </a:rPr>
              <a:t>Seasonality</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Nunito" pitchFamily="2" charset="0"/>
              <a:ea typeface="+mn-ea"/>
              <a:cs typeface="+mn-cs"/>
            </a:defRPr>
          </a:pPr>
          <a:endParaRPr lang="en-US"/>
        </a:p>
      </c:txPr>
    </c:title>
    <c:autoTitleDeleted val="0"/>
    <c:plotArea>
      <c:layout/>
      <c:lineChart>
        <c:grouping val="standard"/>
        <c:varyColors val="0"/>
        <c:ser>
          <c:idx val="0"/>
          <c:order val="0"/>
          <c:tx>
            <c:strRef>
              <c:f>'Seasonality SA'!$A$17</c:f>
              <c:strCache>
                <c:ptCount val="1"/>
                <c:pt idx="0">
                  <c:v>Jan to Jun</c:v>
                </c:pt>
              </c:strCache>
            </c:strRef>
          </c:tx>
          <c:spPr>
            <a:ln w="28575" cap="rnd">
              <a:solidFill>
                <a:schemeClr val="accent1"/>
              </a:solidFill>
              <a:round/>
            </a:ln>
            <a:effectLst/>
          </c:spPr>
          <c:marker>
            <c:symbol val="none"/>
          </c:marker>
          <c:cat>
            <c:numRef>
              <c:f>('Seasonality SA'!$F$16,'Seasonality SA'!$I$16:$J$16)</c:f>
              <c:numCache>
                <c:formatCode>General</c:formatCode>
                <c:ptCount val="3"/>
                <c:pt idx="0">
                  <c:v>2019</c:v>
                </c:pt>
                <c:pt idx="1">
                  <c:v>2022</c:v>
                </c:pt>
                <c:pt idx="2">
                  <c:v>2023</c:v>
                </c:pt>
              </c:numCache>
              <c:extLst/>
            </c:numRef>
          </c:cat>
          <c:val>
            <c:numRef>
              <c:f>('Seasonality SA'!$F$17,'Seasonality SA'!$I$17:$J$17)</c:f>
              <c:numCache>
                <c:formatCode>###0.0%</c:formatCode>
                <c:ptCount val="3"/>
                <c:pt idx="0">
                  <c:v>0.41252531717545871</c:v>
                </c:pt>
                <c:pt idx="1">
                  <c:v>0.37412181866652322</c:v>
                </c:pt>
                <c:pt idx="2">
                  <c:v>0.46824936176934129</c:v>
                </c:pt>
              </c:numCache>
              <c:extLst/>
            </c:numRef>
          </c:val>
          <c:smooth val="0"/>
          <c:extLst>
            <c:ext xmlns:c16="http://schemas.microsoft.com/office/drawing/2014/chart" uri="{C3380CC4-5D6E-409C-BE32-E72D297353CC}">
              <c16:uniqueId val="{00000000-AE54-413D-BA9A-8DAD8BA24CB5}"/>
            </c:ext>
          </c:extLst>
        </c:ser>
        <c:ser>
          <c:idx val="1"/>
          <c:order val="1"/>
          <c:tx>
            <c:strRef>
              <c:f>'Seasonality SA'!$A$18</c:f>
              <c:strCache>
                <c:ptCount val="1"/>
                <c:pt idx="0">
                  <c:v>Jul to Dec</c:v>
                </c:pt>
              </c:strCache>
            </c:strRef>
          </c:tx>
          <c:spPr>
            <a:ln w="28575" cap="rnd">
              <a:solidFill>
                <a:schemeClr val="accent2"/>
              </a:solidFill>
              <a:round/>
            </a:ln>
            <a:effectLst/>
          </c:spPr>
          <c:marker>
            <c:symbol val="none"/>
          </c:marker>
          <c:cat>
            <c:numRef>
              <c:f>('Seasonality SA'!$F$16,'Seasonality SA'!$I$16:$J$16)</c:f>
              <c:numCache>
                <c:formatCode>General</c:formatCode>
                <c:ptCount val="3"/>
                <c:pt idx="0">
                  <c:v>2019</c:v>
                </c:pt>
                <c:pt idx="1">
                  <c:v>2022</c:v>
                </c:pt>
                <c:pt idx="2">
                  <c:v>2023</c:v>
                </c:pt>
              </c:numCache>
              <c:extLst/>
            </c:numRef>
          </c:cat>
          <c:val>
            <c:numRef>
              <c:f>('Seasonality SA'!$F$18,'Seasonality SA'!$I$18:$J$18)</c:f>
              <c:numCache>
                <c:formatCode>###0.0%</c:formatCode>
                <c:ptCount val="3"/>
                <c:pt idx="0">
                  <c:v>0.58747468282455539</c:v>
                </c:pt>
                <c:pt idx="1">
                  <c:v>0.6258781813334624</c:v>
                </c:pt>
                <c:pt idx="2">
                  <c:v>0.53175063823067492</c:v>
                </c:pt>
              </c:numCache>
              <c:extLst/>
            </c:numRef>
          </c:val>
          <c:smooth val="0"/>
          <c:extLst>
            <c:ext xmlns:c16="http://schemas.microsoft.com/office/drawing/2014/chart" uri="{C3380CC4-5D6E-409C-BE32-E72D297353CC}">
              <c16:uniqueId val="{00000001-AE54-413D-BA9A-8DAD8BA24CB5}"/>
            </c:ext>
          </c:extLst>
        </c:ser>
        <c:dLbls>
          <c:showLegendKey val="0"/>
          <c:showVal val="0"/>
          <c:showCatName val="0"/>
          <c:showSerName val="0"/>
          <c:showPercent val="0"/>
          <c:showBubbleSize val="0"/>
        </c:dLbls>
        <c:smooth val="0"/>
        <c:axId val="638967359"/>
        <c:axId val="638976959"/>
      </c:lineChart>
      <c:catAx>
        <c:axId val="63896735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Nunito" pitchFamily="2" charset="0"/>
                <a:ea typeface="+mn-ea"/>
                <a:cs typeface="+mn-cs"/>
              </a:defRPr>
            </a:pPr>
            <a:endParaRPr lang="en-US"/>
          </a:p>
        </c:txPr>
        <c:crossAx val="638976959"/>
        <c:crosses val="autoZero"/>
        <c:auto val="1"/>
        <c:lblAlgn val="ctr"/>
        <c:lblOffset val="100"/>
        <c:noMultiLvlLbl val="0"/>
      </c:catAx>
      <c:valAx>
        <c:axId val="638976959"/>
        <c:scaling>
          <c:orientation val="minMax"/>
        </c:scaling>
        <c:delete val="0"/>
        <c:axPos val="l"/>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Nunito" pitchFamily="2" charset="0"/>
                <a:ea typeface="+mn-ea"/>
                <a:cs typeface="+mn-cs"/>
              </a:defRPr>
            </a:pPr>
            <a:endParaRPr lang="en-US"/>
          </a:p>
        </c:txPr>
        <c:crossAx val="63896735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Nunito" pitchFamily="2" charset="0"/>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50475" cy="498773"/>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56737" y="0"/>
            <a:ext cx="2950475" cy="498773"/>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23863" y="1243013"/>
            <a:ext cx="5961062" cy="33543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0879" y="4784070"/>
            <a:ext cx="5447030" cy="3914239"/>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442154"/>
            <a:ext cx="2950475" cy="498772"/>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56737" y="9442154"/>
            <a:ext cx="2950475" cy="498772"/>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ZA"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p2:notes"/>
          <p:cNvSpPr txBox="1">
            <a:spLocks noGrp="1"/>
          </p:cNvSpPr>
          <p:nvPr>
            <p:ph type="body" idx="1"/>
          </p:nvPr>
        </p:nvSpPr>
        <p:spPr>
          <a:xfrm>
            <a:off x="680879" y="4784070"/>
            <a:ext cx="5447030" cy="391423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9" name="Google Shape;119;p2:notes"/>
          <p:cNvSpPr>
            <a:spLocks noGrp="1" noRot="1" noChangeAspect="1"/>
          </p:cNvSpPr>
          <p:nvPr>
            <p:ph type="sldImg" idx="2"/>
          </p:nvPr>
        </p:nvSpPr>
        <p:spPr>
          <a:xfrm>
            <a:off x="423863" y="1243013"/>
            <a:ext cx="5961062" cy="33543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p7:notes"/>
          <p:cNvSpPr txBox="1">
            <a:spLocks noGrp="1"/>
          </p:cNvSpPr>
          <p:nvPr>
            <p:ph type="body" idx="1"/>
          </p:nvPr>
        </p:nvSpPr>
        <p:spPr>
          <a:xfrm>
            <a:off x="680879" y="4784070"/>
            <a:ext cx="5447030" cy="391423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7" name="Google Shape;157;p7:notes"/>
          <p:cNvSpPr>
            <a:spLocks noGrp="1" noRot="1" noChangeAspect="1"/>
          </p:cNvSpPr>
          <p:nvPr>
            <p:ph type="sldImg" idx="2"/>
          </p:nvPr>
        </p:nvSpPr>
        <p:spPr>
          <a:xfrm>
            <a:off x="423863" y="1243013"/>
            <a:ext cx="5961062" cy="33543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p3:notes"/>
          <p:cNvSpPr txBox="1">
            <a:spLocks noGrp="1"/>
          </p:cNvSpPr>
          <p:nvPr>
            <p:ph type="body" idx="1"/>
          </p:nvPr>
        </p:nvSpPr>
        <p:spPr>
          <a:xfrm>
            <a:off x="680879" y="4784070"/>
            <a:ext cx="5447030" cy="391423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7" name="Google Shape;127;p3:notes"/>
          <p:cNvSpPr>
            <a:spLocks noGrp="1" noRot="1" noChangeAspect="1"/>
          </p:cNvSpPr>
          <p:nvPr>
            <p:ph type="sldImg" idx="2"/>
          </p:nvPr>
        </p:nvSpPr>
        <p:spPr>
          <a:xfrm>
            <a:off x="423863" y="1243013"/>
            <a:ext cx="5961062" cy="33543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p3:notes"/>
          <p:cNvSpPr txBox="1">
            <a:spLocks noGrp="1"/>
          </p:cNvSpPr>
          <p:nvPr>
            <p:ph type="body" idx="1"/>
          </p:nvPr>
        </p:nvSpPr>
        <p:spPr>
          <a:xfrm>
            <a:off x="680879" y="4784070"/>
            <a:ext cx="5447030" cy="391423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7" name="Google Shape;127;p3:notes"/>
          <p:cNvSpPr>
            <a:spLocks noGrp="1" noRot="1" noChangeAspect="1"/>
          </p:cNvSpPr>
          <p:nvPr>
            <p:ph type="sldImg" idx="2"/>
          </p:nvPr>
        </p:nvSpPr>
        <p:spPr>
          <a:xfrm>
            <a:off x="423863" y="1243013"/>
            <a:ext cx="5961062" cy="335438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754018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p3:notes"/>
          <p:cNvSpPr txBox="1">
            <a:spLocks noGrp="1"/>
          </p:cNvSpPr>
          <p:nvPr>
            <p:ph type="body" idx="1"/>
          </p:nvPr>
        </p:nvSpPr>
        <p:spPr>
          <a:xfrm>
            <a:off x="680879" y="4784070"/>
            <a:ext cx="5447030" cy="391423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7" name="Google Shape;127;p3:notes"/>
          <p:cNvSpPr>
            <a:spLocks noGrp="1" noRot="1" noChangeAspect="1"/>
          </p:cNvSpPr>
          <p:nvPr>
            <p:ph type="sldImg" idx="2"/>
          </p:nvPr>
        </p:nvSpPr>
        <p:spPr>
          <a:xfrm>
            <a:off x="423863" y="1243013"/>
            <a:ext cx="5961062" cy="335438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284879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4:notes"/>
          <p:cNvSpPr txBox="1">
            <a:spLocks noGrp="1"/>
          </p:cNvSpPr>
          <p:nvPr>
            <p:ph type="body" idx="1"/>
          </p:nvPr>
        </p:nvSpPr>
        <p:spPr>
          <a:xfrm>
            <a:off x="680879" y="4784070"/>
            <a:ext cx="5447030" cy="391423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6" name="Google Shape;136;p4:notes"/>
          <p:cNvSpPr>
            <a:spLocks noGrp="1" noRot="1" noChangeAspect="1"/>
          </p:cNvSpPr>
          <p:nvPr>
            <p:ph type="sldImg" idx="2"/>
          </p:nvPr>
        </p:nvSpPr>
        <p:spPr>
          <a:xfrm>
            <a:off x="423863" y="1243013"/>
            <a:ext cx="5961062" cy="335438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311277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4:notes"/>
          <p:cNvSpPr txBox="1">
            <a:spLocks noGrp="1"/>
          </p:cNvSpPr>
          <p:nvPr>
            <p:ph type="body" idx="1"/>
          </p:nvPr>
        </p:nvSpPr>
        <p:spPr>
          <a:xfrm>
            <a:off x="680879" y="4784070"/>
            <a:ext cx="5447030" cy="391423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6" name="Google Shape;136;p4:notes"/>
          <p:cNvSpPr>
            <a:spLocks noGrp="1" noRot="1" noChangeAspect="1"/>
          </p:cNvSpPr>
          <p:nvPr>
            <p:ph type="sldImg" idx="2"/>
          </p:nvPr>
        </p:nvSpPr>
        <p:spPr>
          <a:xfrm>
            <a:off x="423863" y="1243013"/>
            <a:ext cx="5961062" cy="33543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4:notes"/>
          <p:cNvSpPr txBox="1">
            <a:spLocks noGrp="1"/>
          </p:cNvSpPr>
          <p:nvPr>
            <p:ph type="body" idx="1"/>
          </p:nvPr>
        </p:nvSpPr>
        <p:spPr>
          <a:xfrm>
            <a:off x="680879" y="4784070"/>
            <a:ext cx="5447030" cy="391423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6" name="Google Shape;136;p4:notes"/>
          <p:cNvSpPr>
            <a:spLocks noGrp="1" noRot="1" noChangeAspect="1"/>
          </p:cNvSpPr>
          <p:nvPr>
            <p:ph type="sldImg" idx="2"/>
          </p:nvPr>
        </p:nvSpPr>
        <p:spPr>
          <a:xfrm>
            <a:off x="423863" y="1243013"/>
            <a:ext cx="5961062" cy="335438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184443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p6:notes"/>
          <p:cNvSpPr txBox="1">
            <a:spLocks noGrp="1"/>
          </p:cNvSpPr>
          <p:nvPr>
            <p:ph type="body" idx="1"/>
          </p:nvPr>
        </p:nvSpPr>
        <p:spPr>
          <a:xfrm>
            <a:off x="680879" y="4784070"/>
            <a:ext cx="5447030" cy="391423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0" name="Google Shape;150;p6:notes"/>
          <p:cNvSpPr>
            <a:spLocks noGrp="1" noRot="1" noChangeAspect="1"/>
          </p:cNvSpPr>
          <p:nvPr>
            <p:ph type="sldImg" idx="2"/>
          </p:nvPr>
        </p:nvSpPr>
        <p:spPr>
          <a:xfrm>
            <a:off x="423863" y="1243013"/>
            <a:ext cx="5961062" cy="33543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5:notes"/>
          <p:cNvSpPr txBox="1">
            <a:spLocks noGrp="1"/>
          </p:cNvSpPr>
          <p:nvPr>
            <p:ph type="body" idx="1"/>
          </p:nvPr>
        </p:nvSpPr>
        <p:spPr>
          <a:xfrm>
            <a:off x="680879" y="4784070"/>
            <a:ext cx="5447030" cy="391423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3" name="Google Shape;143;p5:notes"/>
          <p:cNvSpPr>
            <a:spLocks noGrp="1" noRot="1" noChangeAspect="1"/>
          </p:cNvSpPr>
          <p:nvPr>
            <p:ph type="sldImg" idx="2"/>
          </p:nvPr>
        </p:nvSpPr>
        <p:spPr>
          <a:xfrm>
            <a:off x="423863" y="1243013"/>
            <a:ext cx="5961062" cy="33543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B7AFCC-D9E6-50C2-4B0F-775994412791}"/>
              </a:ext>
            </a:extLst>
          </p:cNvPr>
          <p:cNvSpPr>
            <a:spLocks noGrp="1"/>
          </p:cNvSpPr>
          <p:nvPr>
            <p:ph type="ctrTitle"/>
          </p:nvPr>
        </p:nvSpPr>
        <p:spPr>
          <a:xfrm>
            <a:off x="0" y="0"/>
            <a:ext cx="12026900" cy="1477963"/>
          </a:xfrm>
        </p:spPr>
        <p:txBody>
          <a:bodyPr anchor="b"/>
          <a:lstStyle>
            <a:lvl1pPr algn="ctr">
              <a:defRPr sz="6000"/>
            </a:lvl1pPr>
          </a:lstStyle>
          <a:p>
            <a:r>
              <a:rPr lang="en-GB"/>
              <a:t>Click to edit Master title style</a:t>
            </a:r>
            <a:endParaRPr lang="en-US"/>
          </a:p>
        </p:txBody>
      </p:sp>
      <p:sp>
        <p:nvSpPr>
          <p:cNvPr id="3" name="Rectangle 2">
            <a:extLst>
              <a:ext uri="{FF2B5EF4-FFF2-40B4-BE49-F238E27FC236}">
                <a16:creationId xmlns:a16="http://schemas.microsoft.com/office/drawing/2014/main" id="{6F92159E-7D34-B464-0243-1DEE7C02D1CF}"/>
              </a:ext>
            </a:extLst>
          </p:cNvPr>
          <p:cNvSpPr/>
          <p:nvPr userDrawn="1"/>
        </p:nvSpPr>
        <p:spPr>
          <a:xfrm>
            <a:off x="0" y="0"/>
            <a:ext cx="12192000" cy="209427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Tree>
    <p:extLst>
      <p:ext uri="{BB962C8B-B14F-4D97-AF65-F5344CB8AC3E}">
        <p14:creationId xmlns:p14="http://schemas.microsoft.com/office/powerpoint/2010/main" val="2128495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58C1E7-FBA9-7451-DA81-681F2584368F}"/>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BCEB1CC5-CC4F-EB20-6BB1-562BBB7D860B}"/>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55FB819E-7440-652D-BF2E-87BF0244DC86}"/>
              </a:ext>
            </a:extLst>
          </p:cNvPr>
          <p:cNvSpPr>
            <a:spLocks noGrp="1"/>
          </p:cNvSpPr>
          <p:nvPr>
            <p:ph type="dt" sz="half" idx="10"/>
          </p:nvPr>
        </p:nvSpPr>
        <p:spPr/>
        <p:txBody>
          <a:bodyPr/>
          <a:lstStyle/>
          <a:p>
            <a:fld id="{2E88C2CD-4885-2E45-A75B-8DBA06727AD0}" type="datetimeFigureOut">
              <a:rPr lang="en-US" smtClean="0"/>
              <a:t>3/18/2025</a:t>
            </a:fld>
            <a:endParaRPr lang="en-US"/>
          </a:p>
        </p:txBody>
      </p:sp>
      <p:sp>
        <p:nvSpPr>
          <p:cNvPr id="5" name="Footer Placeholder 4">
            <a:extLst>
              <a:ext uri="{FF2B5EF4-FFF2-40B4-BE49-F238E27FC236}">
                <a16:creationId xmlns:a16="http://schemas.microsoft.com/office/drawing/2014/main" id="{43EF1437-74C5-1530-CC18-64A49B3895F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1712218-939B-7820-2D90-8710D521EA85}"/>
              </a:ext>
            </a:extLst>
          </p:cNvPr>
          <p:cNvSpPr>
            <a:spLocks noGrp="1"/>
          </p:cNvSpPr>
          <p:nvPr>
            <p:ph type="sldNum" sz="quarter" idx="12"/>
          </p:nvPr>
        </p:nvSpPr>
        <p:spPr/>
        <p:txBody>
          <a:bodyPr/>
          <a:lstStyle/>
          <a:p>
            <a:fld id="{60CF4C87-7426-3049-AC10-0FF93970FA67}" type="slidenum">
              <a:rPr lang="en-US" smtClean="0"/>
              <a:t>‹#›</a:t>
            </a:fld>
            <a:endParaRPr lang="en-US"/>
          </a:p>
        </p:txBody>
      </p:sp>
    </p:spTree>
    <p:extLst>
      <p:ext uri="{BB962C8B-B14F-4D97-AF65-F5344CB8AC3E}">
        <p14:creationId xmlns:p14="http://schemas.microsoft.com/office/powerpoint/2010/main" val="578150974"/>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B6C4C7E-9C4B-D6A3-07B7-08DA9FB5F499}"/>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A55C1EFD-6168-AA89-A6D7-898BC741F86A}"/>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12E16AD-3FF0-07B8-A010-7502869CFBD6}"/>
              </a:ext>
            </a:extLst>
          </p:cNvPr>
          <p:cNvSpPr>
            <a:spLocks noGrp="1"/>
          </p:cNvSpPr>
          <p:nvPr>
            <p:ph type="dt" sz="half" idx="10"/>
          </p:nvPr>
        </p:nvSpPr>
        <p:spPr/>
        <p:txBody>
          <a:bodyPr/>
          <a:lstStyle/>
          <a:p>
            <a:fld id="{2E88C2CD-4885-2E45-A75B-8DBA06727AD0}" type="datetimeFigureOut">
              <a:rPr lang="en-US" smtClean="0"/>
              <a:t>3/18/2025</a:t>
            </a:fld>
            <a:endParaRPr lang="en-US"/>
          </a:p>
        </p:txBody>
      </p:sp>
      <p:sp>
        <p:nvSpPr>
          <p:cNvPr id="5" name="Footer Placeholder 4">
            <a:extLst>
              <a:ext uri="{FF2B5EF4-FFF2-40B4-BE49-F238E27FC236}">
                <a16:creationId xmlns:a16="http://schemas.microsoft.com/office/drawing/2014/main" id="{8F755B96-8E51-399B-A89C-0082D8B78E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E4DA93-B014-5561-65B0-F450642500B1}"/>
              </a:ext>
            </a:extLst>
          </p:cNvPr>
          <p:cNvSpPr>
            <a:spLocks noGrp="1"/>
          </p:cNvSpPr>
          <p:nvPr>
            <p:ph type="sldNum" sz="quarter" idx="12"/>
          </p:nvPr>
        </p:nvSpPr>
        <p:spPr/>
        <p:txBody>
          <a:bodyPr/>
          <a:lstStyle/>
          <a:p>
            <a:fld id="{60CF4C87-7426-3049-AC10-0FF93970FA67}" type="slidenum">
              <a:rPr lang="en-US" smtClean="0"/>
              <a:t>‹#›</a:t>
            </a:fld>
            <a:endParaRPr lang="en-US"/>
          </a:p>
        </p:txBody>
      </p:sp>
    </p:spTree>
    <p:extLst>
      <p:ext uri="{BB962C8B-B14F-4D97-AF65-F5344CB8AC3E}">
        <p14:creationId xmlns:p14="http://schemas.microsoft.com/office/powerpoint/2010/main" val="265991482"/>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slide-028">
  <p:cSld name="slide-028">
    <p:spTree>
      <p:nvGrpSpPr>
        <p:cNvPr id="1" name="Shape 33"/>
        <p:cNvGrpSpPr/>
        <p:nvPr/>
      </p:nvGrpSpPr>
      <p:grpSpPr>
        <a:xfrm>
          <a:off x="0" y="0"/>
          <a:ext cx="0" cy="0"/>
          <a:chOff x="0" y="0"/>
          <a:chExt cx="0" cy="0"/>
        </a:xfrm>
      </p:grpSpPr>
      <p:sp>
        <p:nvSpPr>
          <p:cNvPr id="34" name="Google Shape;34;p20"/>
          <p:cNvSpPr txBox="1">
            <a:spLocks noGrp="1"/>
          </p:cNvSpPr>
          <p:nvPr>
            <p:ph type="sldNum" idx="12"/>
          </p:nvPr>
        </p:nvSpPr>
        <p:spPr>
          <a:xfrm>
            <a:off x="11456996" y="6423025"/>
            <a:ext cx="244458" cy="235962"/>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b="0" i="0" u="none" strike="noStrike" cap="none">
                <a:solidFill>
                  <a:srgbClr val="898989"/>
                </a:solidFill>
                <a:latin typeface="Calibri"/>
                <a:ea typeface="Calibri"/>
                <a:cs typeface="Calibri"/>
                <a:sym typeface="Calibri"/>
              </a:defRPr>
            </a:lvl1pPr>
            <a:lvl2pPr marL="0" lvl="1" indent="0" algn="r">
              <a:spcBef>
                <a:spcPts val="0"/>
              </a:spcBef>
              <a:buNone/>
              <a:defRPr sz="1200" b="0" i="0" u="none" strike="noStrike" cap="none">
                <a:solidFill>
                  <a:srgbClr val="898989"/>
                </a:solidFill>
                <a:latin typeface="Calibri"/>
                <a:ea typeface="Calibri"/>
                <a:cs typeface="Calibri"/>
                <a:sym typeface="Calibri"/>
              </a:defRPr>
            </a:lvl2pPr>
            <a:lvl3pPr marL="0" lvl="2" indent="0" algn="r">
              <a:spcBef>
                <a:spcPts val="0"/>
              </a:spcBef>
              <a:buNone/>
              <a:defRPr sz="1200" b="0" i="0" u="none" strike="noStrike" cap="none">
                <a:solidFill>
                  <a:srgbClr val="898989"/>
                </a:solidFill>
                <a:latin typeface="Calibri"/>
                <a:ea typeface="Calibri"/>
                <a:cs typeface="Calibri"/>
                <a:sym typeface="Calibri"/>
              </a:defRPr>
            </a:lvl3pPr>
            <a:lvl4pPr marL="0" lvl="3" indent="0" algn="r">
              <a:spcBef>
                <a:spcPts val="0"/>
              </a:spcBef>
              <a:buNone/>
              <a:defRPr sz="1200" b="0" i="0" u="none" strike="noStrike" cap="none">
                <a:solidFill>
                  <a:srgbClr val="898989"/>
                </a:solidFill>
                <a:latin typeface="Calibri"/>
                <a:ea typeface="Calibri"/>
                <a:cs typeface="Calibri"/>
                <a:sym typeface="Calibri"/>
              </a:defRPr>
            </a:lvl4pPr>
            <a:lvl5pPr marL="0" lvl="4" indent="0" algn="r">
              <a:spcBef>
                <a:spcPts val="0"/>
              </a:spcBef>
              <a:buNone/>
              <a:defRPr sz="1200" b="0" i="0" u="none" strike="noStrike" cap="none">
                <a:solidFill>
                  <a:srgbClr val="898989"/>
                </a:solidFill>
                <a:latin typeface="Calibri"/>
                <a:ea typeface="Calibri"/>
                <a:cs typeface="Calibri"/>
                <a:sym typeface="Calibri"/>
              </a:defRPr>
            </a:lvl5pPr>
            <a:lvl6pPr marL="0" lvl="5" indent="0" algn="r">
              <a:spcBef>
                <a:spcPts val="0"/>
              </a:spcBef>
              <a:buNone/>
              <a:defRPr sz="1200" b="0" i="0" u="none" strike="noStrike" cap="none">
                <a:solidFill>
                  <a:srgbClr val="898989"/>
                </a:solidFill>
                <a:latin typeface="Calibri"/>
                <a:ea typeface="Calibri"/>
                <a:cs typeface="Calibri"/>
                <a:sym typeface="Calibri"/>
              </a:defRPr>
            </a:lvl6pPr>
            <a:lvl7pPr marL="0" lvl="6" indent="0" algn="r">
              <a:spcBef>
                <a:spcPts val="0"/>
              </a:spcBef>
              <a:buNone/>
              <a:defRPr sz="1200" b="0" i="0" u="none" strike="noStrike" cap="none">
                <a:solidFill>
                  <a:srgbClr val="898989"/>
                </a:solidFill>
                <a:latin typeface="Calibri"/>
                <a:ea typeface="Calibri"/>
                <a:cs typeface="Calibri"/>
                <a:sym typeface="Calibri"/>
              </a:defRPr>
            </a:lvl7pPr>
            <a:lvl8pPr marL="0" lvl="7" indent="0" algn="r">
              <a:spcBef>
                <a:spcPts val="0"/>
              </a:spcBef>
              <a:buNone/>
              <a:defRPr sz="1200" b="0" i="0" u="none" strike="noStrike" cap="none">
                <a:solidFill>
                  <a:srgbClr val="898989"/>
                </a:solidFill>
                <a:latin typeface="Calibri"/>
                <a:ea typeface="Calibri"/>
                <a:cs typeface="Calibri"/>
                <a:sym typeface="Calibri"/>
              </a:defRPr>
            </a:lvl8pPr>
            <a:lvl9pPr marL="0" lvl="8" indent="0" algn="r">
              <a:spcBef>
                <a:spcPts val="0"/>
              </a:spcBef>
              <a:buNone/>
              <a:defRPr sz="12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extLst>
      <p:ext uri="{BB962C8B-B14F-4D97-AF65-F5344CB8AC3E}">
        <p14:creationId xmlns:p14="http://schemas.microsoft.com/office/powerpoint/2010/main" val="41436136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Content">
  <p:cSld name="1_Title and Content">
    <p:spTree>
      <p:nvGrpSpPr>
        <p:cNvPr id="1" name="Shape 107"/>
        <p:cNvGrpSpPr/>
        <p:nvPr/>
      </p:nvGrpSpPr>
      <p:grpSpPr>
        <a:xfrm>
          <a:off x="0" y="0"/>
          <a:ext cx="0" cy="0"/>
          <a:chOff x="0" y="0"/>
          <a:chExt cx="0" cy="0"/>
        </a:xfrm>
      </p:grpSpPr>
      <p:sp>
        <p:nvSpPr>
          <p:cNvPr id="108" name="Google Shape;108;p33"/>
          <p:cNvSpPr txBox="1">
            <a:spLocks noGrp="1"/>
          </p:cNvSpPr>
          <p:nvPr>
            <p:ph type="title"/>
          </p:nvPr>
        </p:nvSpPr>
        <p:spPr>
          <a:xfrm>
            <a:off x="508000" y="304800"/>
            <a:ext cx="11176000" cy="457200"/>
          </a:xfrm>
          <a:prstGeom prst="rect">
            <a:avLst/>
          </a:prstGeom>
          <a:noFill/>
          <a:ln>
            <a:noFill/>
          </a:ln>
        </p:spPr>
        <p:txBody>
          <a:bodyPr spcFirstLastPara="1" wrap="square" lIns="0" tIns="0" rIns="0" bIns="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9" name="Google Shape;109;p33"/>
          <p:cNvSpPr txBox="1">
            <a:spLocks noGrp="1"/>
          </p:cNvSpPr>
          <p:nvPr>
            <p:ph type="body" idx="1"/>
          </p:nvPr>
        </p:nvSpPr>
        <p:spPr>
          <a:xfrm>
            <a:off x="508000" y="990600"/>
            <a:ext cx="11176000" cy="5029200"/>
          </a:xfrm>
          <a:prstGeom prst="rect">
            <a:avLst/>
          </a:prstGeom>
          <a:noFill/>
          <a:ln>
            <a:noFill/>
          </a:ln>
        </p:spPr>
        <p:txBody>
          <a:bodyPr spcFirstLastPara="1" wrap="square" lIns="91425" tIns="45700" rIns="91425" bIns="45700" anchor="t" anchorCtr="0">
            <a:noAutofit/>
          </a:bodyPr>
          <a:lstStyle>
            <a:lvl1pPr marL="457200" lvl="0" indent="-297180" algn="l">
              <a:spcBef>
                <a:spcPts val="360"/>
              </a:spcBef>
              <a:spcAft>
                <a:spcPts val="0"/>
              </a:spcAft>
              <a:buSzPts val="1080"/>
              <a:buChar char="•"/>
              <a:defRPr/>
            </a:lvl1pPr>
            <a:lvl2pPr marL="914400" lvl="1" indent="-291465" algn="l">
              <a:spcBef>
                <a:spcPts val="360"/>
              </a:spcBef>
              <a:spcAft>
                <a:spcPts val="0"/>
              </a:spcAft>
              <a:buSzPts val="990"/>
              <a:buChar char="•"/>
              <a:defRPr/>
            </a:lvl2pPr>
            <a:lvl3pPr marL="1371600" lvl="2" indent="-285750" algn="l">
              <a:spcBef>
                <a:spcPts val="360"/>
              </a:spcBef>
              <a:spcAft>
                <a:spcPts val="0"/>
              </a:spcAft>
              <a:buSzPts val="900"/>
              <a:buChar char="•"/>
              <a:defRPr/>
            </a:lvl3pPr>
            <a:lvl4pPr marL="1828800" lvl="3" indent="-291464" algn="l">
              <a:spcBef>
                <a:spcPts val="360"/>
              </a:spcBef>
              <a:spcAft>
                <a:spcPts val="0"/>
              </a:spcAft>
              <a:buSzPts val="990"/>
              <a:buChar char="•"/>
              <a:defRPr/>
            </a:lvl4pPr>
            <a:lvl5pPr marL="2286000" lvl="4" indent="-285750" algn="l">
              <a:spcBef>
                <a:spcPts val="360"/>
              </a:spcBef>
              <a:spcAft>
                <a:spcPts val="0"/>
              </a:spcAft>
              <a:buSzPts val="900"/>
              <a:buChar char="•"/>
              <a:defRPr/>
            </a:lvl5pPr>
            <a:lvl6pPr marL="2743200" lvl="5" indent="-285750" algn="l">
              <a:spcBef>
                <a:spcPts val="360"/>
              </a:spcBef>
              <a:spcAft>
                <a:spcPts val="0"/>
              </a:spcAft>
              <a:buSzPts val="900"/>
              <a:buChar char="•"/>
              <a:defRPr/>
            </a:lvl6pPr>
            <a:lvl7pPr marL="3200400" lvl="6" indent="-285750" algn="l">
              <a:spcBef>
                <a:spcPts val="360"/>
              </a:spcBef>
              <a:spcAft>
                <a:spcPts val="0"/>
              </a:spcAft>
              <a:buSzPts val="900"/>
              <a:buChar char="•"/>
              <a:defRPr/>
            </a:lvl7pPr>
            <a:lvl8pPr marL="3657600" lvl="7" indent="-285750" algn="l">
              <a:spcBef>
                <a:spcPts val="360"/>
              </a:spcBef>
              <a:spcAft>
                <a:spcPts val="0"/>
              </a:spcAft>
              <a:buSzPts val="900"/>
              <a:buChar char="•"/>
              <a:defRPr/>
            </a:lvl8pPr>
            <a:lvl9pPr marL="4114800" lvl="8" indent="-285750" algn="l">
              <a:spcBef>
                <a:spcPts val="360"/>
              </a:spcBef>
              <a:spcAft>
                <a:spcPts val="0"/>
              </a:spcAft>
              <a:buSzPts val="900"/>
              <a:buChar char="•"/>
              <a:defRPr/>
            </a:lvl9pPr>
          </a:lstStyle>
          <a:p>
            <a:endParaRPr/>
          </a:p>
        </p:txBody>
      </p:sp>
    </p:spTree>
    <p:extLst>
      <p:ext uri="{BB962C8B-B14F-4D97-AF65-F5344CB8AC3E}">
        <p14:creationId xmlns:p14="http://schemas.microsoft.com/office/powerpoint/2010/main" val="2474932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7001A4-44C3-64AF-4E0D-BF00DF6A3674}"/>
              </a:ext>
            </a:extLst>
          </p:cNvPr>
          <p:cNvSpPr>
            <a:spLocks noGrp="1"/>
          </p:cNvSpPr>
          <p:nvPr>
            <p:ph type="title"/>
          </p:nvPr>
        </p:nvSpPr>
        <p:spPr/>
        <p:txBody>
          <a:bodyPr/>
          <a:lstStyle/>
          <a:p>
            <a:r>
              <a:rPr lang="en-GB"/>
              <a:t>Click to edit Master title style</a:t>
            </a:r>
            <a:endParaRPr lang="en-US"/>
          </a:p>
        </p:txBody>
      </p:sp>
      <p:sp>
        <p:nvSpPr>
          <p:cNvPr id="3" name="Rectangle 2">
            <a:extLst>
              <a:ext uri="{FF2B5EF4-FFF2-40B4-BE49-F238E27FC236}">
                <a16:creationId xmlns:a16="http://schemas.microsoft.com/office/drawing/2014/main" id="{62378D97-CD5B-4C89-DED2-7A89F60CFFAF}"/>
              </a:ext>
            </a:extLst>
          </p:cNvPr>
          <p:cNvSpPr/>
          <p:nvPr userDrawn="1"/>
        </p:nvSpPr>
        <p:spPr>
          <a:xfrm>
            <a:off x="0" y="0"/>
            <a:ext cx="12192000" cy="204511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Tree>
    <p:extLst>
      <p:ext uri="{BB962C8B-B14F-4D97-AF65-F5344CB8AC3E}">
        <p14:creationId xmlns:p14="http://schemas.microsoft.com/office/powerpoint/2010/main" val="29193002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0076C16-D27B-9574-ECEC-B714D4A6F941}"/>
              </a:ext>
            </a:extLst>
          </p:cNvPr>
          <p:cNvSpPr/>
          <p:nvPr userDrawn="1"/>
        </p:nvSpPr>
        <p:spPr>
          <a:xfrm>
            <a:off x="0" y="-1"/>
            <a:ext cx="12192000" cy="165181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Tree>
    <p:extLst>
      <p:ext uri="{BB962C8B-B14F-4D97-AF65-F5344CB8AC3E}">
        <p14:creationId xmlns:p14="http://schemas.microsoft.com/office/powerpoint/2010/main" val="3338393889"/>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9D9403-0CCD-3887-0376-245832EBD7F1}"/>
              </a:ext>
            </a:extLst>
          </p:cNvPr>
          <p:cNvSpPr>
            <a:spLocks noGrp="1"/>
          </p:cNvSpPr>
          <p:nvPr>
            <p:ph type="title"/>
          </p:nvPr>
        </p:nvSpPr>
        <p:spPr/>
        <p:txBody>
          <a:bodyPr/>
          <a:lstStyle/>
          <a:p>
            <a:r>
              <a:rPr lang="en-GB"/>
              <a:t>Click to edit Master title style</a:t>
            </a:r>
            <a:endParaRPr lang="en-US"/>
          </a:p>
        </p:txBody>
      </p:sp>
      <p:sp>
        <p:nvSpPr>
          <p:cNvPr id="3" name="Rectangle 2">
            <a:extLst>
              <a:ext uri="{FF2B5EF4-FFF2-40B4-BE49-F238E27FC236}">
                <a16:creationId xmlns:a16="http://schemas.microsoft.com/office/drawing/2014/main" id="{7B97FEFA-4909-67B9-D13D-436515FAA5CF}"/>
              </a:ext>
            </a:extLst>
          </p:cNvPr>
          <p:cNvSpPr/>
          <p:nvPr userDrawn="1"/>
        </p:nvSpPr>
        <p:spPr>
          <a:xfrm>
            <a:off x="0" y="0"/>
            <a:ext cx="12192000" cy="205494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Tree>
    <p:extLst>
      <p:ext uri="{BB962C8B-B14F-4D97-AF65-F5344CB8AC3E}">
        <p14:creationId xmlns:p14="http://schemas.microsoft.com/office/powerpoint/2010/main" val="1801653737"/>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12" name="Picture 11" descr="A group of people around a computer&#10;&#10;Description automatically generated">
            <a:extLst>
              <a:ext uri="{FF2B5EF4-FFF2-40B4-BE49-F238E27FC236}">
                <a16:creationId xmlns:a16="http://schemas.microsoft.com/office/drawing/2014/main" id="{DA8B0693-03ED-6705-498B-19A35378DAAC}"/>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3" name="Picture 2">
            <a:extLst>
              <a:ext uri="{FF2B5EF4-FFF2-40B4-BE49-F238E27FC236}">
                <a16:creationId xmlns:a16="http://schemas.microsoft.com/office/drawing/2014/main" id="{249826EC-FAB7-20B8-811E-D9278D00BD12}"/>
              </a:ext>
            </a:extLst>
          </p:cNvPr>
          <p:cNvPicPr>
            <a:picLocks noChangeAspect="1"/>
          </p:cNvPicPr>
          <p:nvPr userDrawn="1"/>
        </p:nvPicPr>
        <p:blipFill>
          <a:blip r:embed="rId3"/>
          <a:stretch>
            <a:fillRect/>
          </a:stretch>
        </p:blipFill>
        <p:spPr>
          <a:xfrm>
            <a:off x="0" y="2255595"/>
            <a:ext cx="12192000" cy="6260608"/>
          </a:xfrm>
          <a:prstGeom prst="rect">
            <a:avLst/>
          </a:prstGeom>
        </p:spPr>
      </p:pic>
      <p:sp>
        <p:nvSpPr>
          <p:cNvPr id="2" name="Rectangle 1">
            <a:extLst>
              <a:ext uri="{FF2B5EF4-FFF2-40B4-BE49-F238E27FC236}">
                <a16:creationId xmlns:a16="http://schemas.microsoft.com/office/drawing/2014/main" id="{72049429-1483-D4FA-DB8B-8C9C24DBB358}"/>
              </a:ext>
            </a:extLst>
          </p:cNvPr>
          <p:cNvSpPr/>
          <p:nvPr userDrawn="1"/>
        </p:nvSpPr>
        <p:spPr>
          <a:xfrm>
            <a:off x="0" y="0"/>
            <a:ext cx="12192000" cy="215954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Tree>
    <p:extLst>
      <p:ext uri="{BB962C8B-B14F-4D97-AF65-F5344CB8AC3E}">
        <p14:creationId xmlns:p14="http://schemas.microsoft.com/office/powerpoint/2010/main" val="4147137680"/>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770699-8F4D-FBA4-4267-F84305F0C733}"/>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6CB3DCA9-7E59-27E6-5127-06240490BF16}"/>
              </a:ext>
            </a:extLst>
          </p:cNvPr>
          <p:cNvSpPr>
            <a:spLocks noGrp="1"/>
          </p:cNvSpPr>
          <p:nvPr>
            <p:ph type="dt" sz="half" idx="10"/>
          </p:nvPr>
        </p:nvSpPr>
        <p:spPr/>
        <p:txBody>
          <a:bodyPr/>
          <a:lstStyle/>
          <a:p>
            <a:fld id="{2E88C2CD-4885-2E45-A75B-8DBA06727AD0}" type="datetimeFigureOut">
              <a:rPr lang="en-US" smtClean="0"/>
              <a:t>3/18/2025</a:t>
            </a:fld>
            <a:endParaRPr lang="en-US"/>
          </a:p>
        </p:txBody>
      </p:sp>
      <p:sp>
        <p:nvSpPr>
          <p:cNvPr id="4" name="Footer Placeholder 3">
            <a:extLst>
              <a:ext uri="{FF2B5EF4-FFF2-40B4-BE49-F238E27FC236}">
                <a16:creationId xmlns:a16="http://schemas.microsoft.com/office/drawing/2014/main" id="{5790E7A7-CFAD-F8A4-38FA-80A31B42679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FC1F34E-C978-07F5-AF11-D7BF41AD91CB}"/>
              </a:ext>
            </a:extLst>
          </p:cNvPr>
          <p:cNvSpPr>
            <a:spLocks noGrp="1"/>
          </p:cNvSpPr>
          <p:nvPr>
            <p:ph type="sldNum" sz="quarter" idx="12"/>
          </p:nvPr>
        </p:nvSpPr>
        <p:spPr/>
        <p:txBody>
          <a:bodyPr/>
          <a:lstStyle/>
          <a:p>
            <a:fld id="{60CF4C87-7426-3049-AC10-0FF93970FA67}" type="slidenum">
              <a:rPr lang="en-US" smtClean="0"/>
              <a:t>‹#›</a:t>
            </a:fld>
            <a:endParaRPr lang="en-US"/>
          </a:p>
        </p:txBody>
      </p:sp>
    </p:spTree>
    <p:extLst>
      <p:ext uri="{BB962C8B-B14F-4D97-AF65-F5344CB8AC3E}">
        <p14:creationId xmlns:p14="http://schemas.microsoft.com/office/powerpoint/2010/main" val="1748191209"/>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5E1CEF3-4DBF-3127-5114-7F12CEFB80AA}"/>
              </a:ext>
            </a:extLst>
          </p:cNvPr>
          <p:cNvSpPr>
            <a:spLocks noGrp="1"/>
          </p:cNvSpPr>
          <p:nvPr>
            <p:ph type="dt" sz="half" idx="10"/>
          </p:nvPr>
        </p:nvSpPr>
        <p:spPr/>
        <p:txBody>
          <a:bodyPr/>
          <a:lstStyle/>
          <a:p>
            <a:endParaRPr lang="en-ZA"/>
          </a:p>
        </p:txBody>
      </p:sp>
      <p:sp>
        <p:nvSpPr>
          <p:cNvPr id="3" name="Footer Placeholder 2">
            <a:extLst>
              <a:ext uri="{FF2B5EF4-FFF2-40B4-BE49-F238E27FC236}">
                <a16:creationId xmlns:a16="http://schemas.microsoft.com/office/drawing/2014/main" id="{E00931C6-6144-C27B-028D-89E293422628}"/>
              </a:ext>
            </a:extLst>
          </p:cNvPr>
          <p:cNvSpPr>
            <a:spLocks noGrp="1"/>
          </p:cNvSpPr>
          <p:nvPr>
            <p:ph type="ftr" sz="quarter" idx="11"/>
          </p:nvPr>
        </p:nvSpPr>
        <p:spPr/>
        <p:txBody>
          <a:bodyPr/>
          <a:lstStyle/>
          <a:p>
            <a:endParaRPr lang="en-ZA"/>
          </a:p>
        </p:txBody>
      </p:sp>
      <p:sp>
        <p:nvSpPr>
          <p:cNvPr id="4" name="Slide Number Placeholder 3">
            <a:extLst>
              <a:ext uri="{FF2B5EF4-FFF2-40B4-BE49-F238E27FC236}">
                <a16:creationId xmlns:a16="http://schemas.microsoft.com/office/drawing/2014/main" id="{749BB393-416C-D354-698D-52EEEC7795DD}"/>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ZA" smtClean="0"/>
              <a:t>‹#›</a:t>
            </a:fld>
            <a:endParaRPr lang="en-ZA"/>
          </a:p>
        </p:txBody>
      </p:sp>
    </p:spTree>
    <p:extLst>
      <p:ext uri="{BB962C8B-B14F-4D97-AF65-F5344CB8AC3E}">
        <p14:creationId xmlns:p14="http://schemas.microsoft.com/office/powerpoint/2010/main" val="19163329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D538DB-5AC8-FB29-E92D-1B344E8F8AB0}"/>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ECA9D9EE-0B48-C5A3-0C69-4DEA3D49607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0E41773F-AACF-88A5-1A54-3E40368C7A3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EDA29227-C722-403C-6C73-82292D97011B}"/>
              </a:ext>
            </a:extLst>
          </p:cNvPr>
          <p:cNvSpPr>
            <a:spLocks noGrp="1"/>
          </p:cNvSpPr>
          <p:nvPr>
            <p:ph type="dt" sz="half" idx="10"/>
          </p:nvPr>
        </p:nvSpPr>
        <p:spPr/>
        <p:txBody>
          <a:bodyPr/>
          <a:lstStyle/>
          <a:p>
            <a:fld id="{2E88C2CD-4885-2E45-A75B-8DBA06727AD0}" type="datetimeFigureOut">
              <a:rPr lang="en-US" smtClean="0"/>
              <a:t>3/18/2025</a:t>
            </a:fld>
            <a:endParaRPr lang="en-US"/>
          </a:p>
        </p:txBody>
      </p:sp>
      <p:sp>
        <p:nvSpPr>
          <p:cNvPr id="6" name="Footer Placeholder 5">
            <a:extLst>
              <a:ext uri="{FF2B5EF4-FFF2-40B4-BE49-F238E27FC236}">
                <a16:creationId xmlns:a16="http://schemas.microsoft.com/office/drawing/2014/main" id="{C3959FC6-AD01-359A-CB91-2420EE95EC7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EC52310-66B7-A24F-1D6B-694208C65E6A}"/>
              </a:ext>
            </a:extLst>
          </p:cNvPr>
          <p:cNvSpPr>
            <a:spLocks noGrp="1"/>
          </p:cNvSpPr>
          <p:nvPr>
            <p:ph type="sldNum" sz="quarter" idx="12"/>
          </p:nvPr>
        </p:nvSpPr>
        <p:spPr/>
        <p:txBody>
          <a:bodyPr/>
          <a:lstStyle/>
          <a:p>
            <a:fld id="{60CF4C87-7426-3049-AC10-0FF93970FA67}" type="slidenum">
              <a:rPr lang="en-US" smtClean="0"/>
              <a:t>‹#›</a:t>
            </a:fld>
            <a:endParaRPr lang="en-US"/>
          </a:p>
        </p:txBody>
      </p:sp>
    </p:spTree>
    <p:extLst>
      <p:ext uri="{BB962C8B-B14F-4D97-AF65-F5344CB8AC3E}">
        <p14:creationId xmlns:p14="http://schemas.microsoft.com/office/powerpoint/2010/main" val="3565651518"/>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3ADCD7-4DD3-0B72-296F-6A091A035D9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0FEBE054-3AD3-3F6E-6E2A-E15E77B3846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E163EDB-A756-B7B2-1BD0-05161723AC1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A257EA1-D27C-E9DB-09C9-AE5DDBAB6253}"/>
              </a:ext>
            </a:extLst>
          </p:cNvPr>
          <p:cNvSpPr>
            <a:spLocks noGrp="1"/>
          </p:cNvSpPr>
          <p:nvPr>
            <p:ph type="dt" sz="half" idx="10"/>
          </p:nvPr>
        </p:nvSpPr>
        <p:spPr/>
        <p:txBody>
          <a:bodyPr/>
          <a:lstStyle/>
          <a:p>
            <a:fld id="{2E88C2CD-4885-2E45-A75B-8DBA06727AD0}" type="datetimeFigureOut">
              <a:rPr lang="en-US" smtClean="0"/>
              <a:t>3/18/2025</a:t>
            </a:fld>
            <a:endParaRPr lang="en-US"/>
          </a:p>
        </p:txBody>
      </p:sp>
      <p:sp>
        <p:nvSpPr>
          <p:cNvPr id="6" name="Footer Placeholder 5">
            <a:extLst>
              <a:ext uri="{FF2B5EF4-FFF2-40B4-BE49-F238E27FC236}">
                <a16:creationId xmlns:a16="http://schemas.microsoft.com/office/drawing/2014/main" id="{B4D6D899-0D5A-CBAC-26F2-60870E4223B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C236D54-B7FD-73DC-C8EF-7FCF9050134C}"/>
              </a:ext>
            </a:extLst>
          </p:cNvPr>
          <p:cNvSpPr>
            <a:spLocks noGrp="1"/>
          </p:cNvSpPr>
          <p:nvPr>
            <p:ph type="sldNum" sz="quarter" idx="12"/>
          </p:nvPr>
        </p:nvSpPr>
        <p:spPr/>
        <p:txBody>
          <a:bodyPr/>
          <a:lstStyle/>
          <a:p>
            <a:fld id="{60CF4C87-7426-3049-AC10-0FF93970FA67}" type="slidenum">
              <a:rPr lang="en-US" smtClean="0"/>
              <a:t>‹#›</a:t>
            </a:fld>
            <a:endParaRPr lang="en-US"/>
          </a:p>
        </p:txBody>
      </p:sp>
    </p:spTree>
    <p:extLst>
      <p:ext uri="{BB962C8B-B14F-4D97-AF65-F5344CB8AC3E}">
        <p14:creationId xmlns:p14="http://schemas.microsoft.com/office/powerpoint/2010/main" val="1283226800"/>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BC6B6B3-5AEC-BEB6-9244-0A3C0CF77E6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C0FD3DC7-0771-15E5-3A80-8590F40D239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B80E765-323A-9B41-E881-A63F185CE17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0" i="0">
                <a:solidFill>
                  <a:schemeClr val="tx1">
                    <a:tint val="75000"/>
                  </a:schemeClr>
                </a:solidFill>
                <a:latin typeface="Nunito" pitchFamily="2" charset="77"/>
              </a:defRPr>
            </a:lvl1pPr>
          </a:lstStyle>
          <a:p>
            <a:fld id="{2E88C2CD-4885-2E45-A75B-8DBA06727AD0}" type="datetimeFigureOut">
              <a:rPr lang="en-US" smtClean="0"/>
              <a:pPr/>
              <a:t>3/18/2025</a:t>
            </a:fld>
            <a:endParaRPr lang="en-US"/>
          </a:p>
        </p:txBody>
      </p:sp>
      <p:sp>
        <p:nvSpPr>
          <p:cNvPr id="5" name="Footer Placeholder 4">
            <a:extLst>
              <a:ext uri="{FF2B5EF4-FFF2-40B4-BE49-F238E27FC236}">
                <a16:creationId xmlns:a16="http://schemas.microsoft.com/office/drawing/2014/main" id="{849C50BA-0131-EDF1-8AE2-1947DCCC48E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0" i="0">
                <a:solidFill>
                  <a:schemeClr val="tx1">
                    <a:tint val="75000"/>
                  </a:schemeClr>
                </a:solidFill>
                <a:latin typeface="Nunito" pitchFamily="2" charset="77"/>
              </a:defRPr>
            </a:lvl1pPr>
          </a:lstStyle>
          <a:p>
            <a:endParaRPr lang="en-US"/>
          </a:p>
        </p:txBody>
      </p:sp>
      <p:sp>
        <p:nvSpPr>
          <p:cNvPr id="6" name="Slide Number Placeholder 5">
            <a:extLst>
              <a:ext uri="{FF2B5EF4-FFF2-40B4-BE49-F238E27FC236}">
                <a16:creationId xmlns:a16="http://schemas.microsoft.com/office/drawing/2014/main" id="{DC91ECAB-8F9A-A45A-C7D9-3FECE060E96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0" i="0">
                <a:solidFill>
                  <a:schemeClr val="tx1">
                    <a:tint val="75000"/>
                  </a:schemeClr>
                </a:solidFill>
                <a:latin typeface="Nunito" pitchFamily="2" charset="77"/>
              </a:defRPr>
            </a:lvl1pPr>
          </a:lstStyle>
          <a:p>
            <a:fld id="{60CF4C87-7426-3049-AC10-0FF93970FA67}" type="slidenum">
              <a:rPr lang="en-US" smtClean="0"/>
              <a:pPr/>
              <a:t>‹#›</a:t>
            </a:fld>
            <a:endParaRPr lang="en-US"/>
          </a:p>
        </p:txBody>
      </p:sp>
    </p:spTree>
    <p:extLst>
      <p:ext uri="{BB962C8B-B14F-4D97-AF65-F5344CB8AC3E}">
        <p14:creationId xmlns:p14="http://schemas.microsoft.com/office/powerpoint/2010/main" val="990255759"/>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2" r:id="rId12"/>
    <p:sldLayoutId id="2147483683" r:id="rId13"/>
  </p:sldLayoutIdLst>
  <p:hf hdr="0" ftr="0" dt="0"/>
  <p:txStyles>
    <p:titleStyle>
      <a:lvl1pPr algn="l" defTabSz="914400" rtl="0" eaLnBrk="1" latinLnBrk="0" hangingPunct="1">
        <a:lnSpc>
          <a:spcPct val="90000"/>
        </a:lnSpc>
        <a:spcBef>
          <a:spcPct val="0"/>
        </a:spcBef>
        <a:buNone/>
        <a:defRPr sz="3000" b="1" i="0" kern="1200">
          <a:solidFill>
            <a:schemeClr val="bg1"/>
          </a:solidFill>
          <a:latin typeface="Nunito ExtraBold"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Nunito"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Nunito"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Nunito"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Nunito"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Nunito"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chart" Target="../charts/chart1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9.emf"/></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chart" Target="../charts/chart2.xml"/></Relationships>
</file>

<file path=ppt/slides/_rels/slide4.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chart" Target="../charts/chart6.xml"/><Relationship Id="rId5" Type="http://schemas.openxmlformats.org/officeDocument/2006/relationships/chart" Target="../charts/chart5.xml"/><Relationship Id="rId4" Type="http://schemas.openxmlformats.org/officeDocument/2006/relationships/chart" Target="../charts/chart4.xml"/></Relationships>
</file>

<file path=ppt/slides/_rels/slide5.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chart" Target="../charts/chart8.xml"/></Relationships>
</file>

<file path=ppt/slides/_rels/slide6.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chart" Target="../charts/chart10.xml"/></Relationships>
</file>

<file path=ppt/slides/_rels/slide7.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chart" Target="../charts/chart12.xml"/></Relationships>
</file>

<file path=ppt/slides/_rels/slide8.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chart" Target="../charts/chart14.xml"/></Relationships>
</file>

<file path=ppt/slides/_rels/slide9.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121;p2">
            <a:extLst>
              <a:ext uri="{FF2B5EF4-FFF2-40B4-BE49-F238E27FC236}">
                <a16:creationId xmlns:a16="http://schemas.microsoft.com/office/drawing/2014/main" id="{05A529BE-C040-D5C8-CAD9-A98DCE18519E}"/>
              </a:ext>
            </a:extLst>
          </p:cNvPr>
          <p:cNvSpPr txBox="1"/>
          <p:nvPr/>
        </p:nvSpPr>
        <p:spPr>
          <a:xfrm>
            <a:off x="109182" y="103562"/>
            <a:ext cx="7994653" cy="944309"/>
          </a:xfrm>
          <a:prstGeom prst="rect">
            <a:avLst/>
          </a:prstGeom>
          <a:noFill/>
          <a:ln>
            <a:noFill/>
          </a:ln>
        </p:spPr>
        <p:txBody>
          <a:bodyPr spcFirstLastPara="1" wrap="square" lIns="0" tIns="0" rIns="0" bIns="0" anchor="t" anchorCtr="0">
            <a:noAutofit/>
          </a:bodyPr>
          <a:lstStyle/>
          <a:p>
            <a:pPr rtl="0">
              <a:spcBef>
                <a:spcPts val="0"/>
              </a:spcBef>
              <a:spcAft>
                <a:spcPts val="0"/>
              </a:spcAft>
            </a:pPr>
            <a:r>
              <a:rPr lang="en-US" sz="3600" b="1" dirty="0">
                <a:solidFill>
                  <a:schemeClr val="bg1"/>
                </a:solidFill>
                <a:latin typeface="Nunito" pitchFamily="2" charset="77"/>
              </a:rPr>
              <a:t>Adventure </a:t>
            </a:r>
            <a:r>
              <a:rPr lang="en-ZA" sz="3600" b="1" dirty="0">
                <a:solidFill>
                  <a:schemeClr val="bg1"/>
                </a:solidFill>
                <a:latin typeface="Nunito" pitchFamily="2" charset="77"/>
              </a:rPr>
              <a:t>Tourism Analysis </a:t>
            </a:r>
          </a:p>
          <a:p>
            <a:pPr rtl="0">
              <a:spcBef>
                <a:spcPts val="0"/>
              </a:spcBef>
              <a:spcAft>
                <a:spcPts val="0"/>
              </a:spcAft>
            </a:pPr>
            <a:endParaRPr lang="en-ZA" sz="3000" b="1" dirty="0">
              <a:solidFill>
                <a:schemeClr val="bg1"/>
              </a:solidFill>
              <a:latin typeface="Nunito" pitchFamily="2" charset="77"/>
            </a:endParaRPr>
          </a:p>
        </p:txBody>
      </p:sp>
      <p:sp>
        <p:nvSpPr>
          <p:cNvPr id="6" name="Google Shape;121;p2">
            <a:extLst>
              <a:ext uri="{FF2B5EF4-FFF2-40B4-BE49-F238E27FC236}">
                <a16:creationId xmlns:a16="http://schemas.microsoft.com/office/drawing/2014/main" id="{FEC8FA6E-3426-F9D6-6AE3-F05969B01829}"/>
              </a:ext>
            </a:extLst>
          </p:cNvPr>
          <p:cNvSpPr txBox="1"/>
          <p:nvPr/>
        </p:nvSpPr>
        <p:spPr>
          <a:xfrm>
            <a:off x="109182" y="788456"/>
            <a:ext cx="4053385" cy="1176822"/>
          </a:xfrm>
          <a:prstGeom prst="rect">
            <a:avLst/>
          </a:prstGeom>
          <a:noFill/>
          <a:ln>
            <a:noFill/>
          </a:ln>
        </p:spPr>
        <p:txBody>
          <a:bodyPr spcFirstLastPara="1" wrap="square" lIns="0" tIns="0" rIns="0" bIns="0" anchor="t" anchorCtr="0">
            <a:noAutofit/>
          </a:bodyPr>
          <a:lstStyle/>
          <a:p>
            <a:pPr rtl="0">
              <a:spcBef>
                <a:spcPts val="0"/>
              </a:spcBef>
              <a:spcAft>
                <a:spcPts val="0"/>
              </a:spcAft>
            </a:pPr>
            <a:r>
              <a:rPr lang="en-ZA" u="none" strike="noStrike" dirty="0">
                <a:solidFill>
                  <a:srgbClr val="FBFFFD"/>
                </a:solidFill>
                <a:effectLst/>
                <a:latin typeface="Nunito" pitchFamily="2" charset="77"/>
              </a:rPr>
              <a:t>Source: Departure Survey </a:t>
            </a:r>
          </a:p>
          <a:p>
            <a:pPr rtl="0">
              <a:spcBef>
                <a:spcPts val="0"/>
              </a:spcBef>
              <a:spcAft>
                <a:spcPts val="0"/>
              </a:spcAft>
            </a:pPr>
            <a:r>
              <a:rPr lang="en-ZA" u="none" strike="noStrike" dirty="0">
                <a:solidFill>
                  <a:srgbClr val="FBFFFD"/>
                </a:solidFill>
                <a:effectLst/>
                <a:latin typeface="Nunito" pitchFamily="2" charset="77"/>
              </a:rPr>
              <a:t>Date – up until 2023</a:t>
            </a:r>
          </a:p>
          <a:p>
            <a:pPr rtl="0">
              <a:spcBef>
                <a:spcPts val="0"/>
              </a:spcBef>
              <a:spcAft>
                <a:spcPts val="0"/>
              </a:spcAft>
            </a:pPr>
            <a:r>
              <a:rPr lang="en-ZA" dirty="0">
                <a:solidFill>
                  <a:srgbClr val="FBFFFD"/>
                </a:solidFill>
                <a:latin typeface="Nunito" pitchFamily="2" charset="77"/>
              </a:rPr>
              <a:t>Neesha Pillay: Head Insights</a:t>
            </a:r>
          </a:p>
          <a:p>
            <a:pPr rtl="0">
              <a:spcBef>
                <a:spcPts val="0"/>
              </a:spcBef>
              <a:spcAft>
                <a:spcPts val="0"/>
              </a:spcAft>
            </a:pPr>
            <a:r>
              <a:rPr lang="en-ZA" dirty="0">
                <a:solidFill>
                  <a:srgbClr val="FBFFFD"/>
                </a:solidFill>
                <a:latin typeface="Nunito" pitchFamily="2" charset="77"/>
              </a:rPr>
              <a:t>neesha@southafrica.net</a:t>
            </a:r>
          </a:p>
        </p:txBody>
      </p:sp>
      <p:pic>
        <p:nvPicPr>
          <p:cNvPr id="10" name="Picture 9" descr="A black and green logo with white text&#10;&#10;Description automatically generated">
            <a:extLst>
              <a:ext uri="{FF2B5EF4-FFF2-40B4-BE49-F238E27FC236}">
                <a16:creationId xmlns:a16="http://schemas.microsoft.com/office/drawing/2014/main" id="{C5F55AE3-4063-E577-42C0-DCE93DA97612}"/>
              </a:ext>
            </a:extLst>
          </p:cNvPr>
          <p:cNvPicPr>
            <a:picLocks noChangeAspect="1"/>
          </p:cNvPicPr>
          <p:nvPr/>
        </p:nvPicPr>
        <p:blipFill>
          <a:blip r:embed="rId2"/>
          <a:stretch>
            <a:fillRect/>
          </a:stretch>
        </p:blipFill>
        <p:spPr>
          <a:xfrm>
            <a:off x="10517324" y="2365598"/>
            <a:ext cx="1483707" cy="882204"/>
          </a:xfrm>
          <a:prstGeom prst="rect">
            <a:avLst/>
          </a:prstGeom>
        </p:spPr>
      </p:pic>
    </p:spTree>
    <p:extLst>
      <p:ext uri="{BB962C8B-B14F-4D97-AF65-F5344CB8AC3E}">
        <p14:creationId xmlns:p14="http://schemas.microsoft.com/office/powerpoint/2010/main" val="36577372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5"/>
          <p:cNvSpPr txBox="1"/>
          <p:nvPr/>
        </p:nvSpPr>
        <p:spPr>
          <a:xfrm>
            <a:off x="274212" y="22493"/>
            <a:ext cx="7256182" cy="605294"/>
          </a:xfrm>
          <a:prstGeom prst="rect">
            <a:avLst/>
          </a:prstGeom>
          <a:noFill/>
          <a:ln>
            <a:noFill/>
          </a:ln>
        </p:spPr>
        <p:txBody>
          <a:bodyPr spcFirstLastPara="1" wrap="square" lIns="25400" tIns="25400" rIns="25400" bIns="25400" anchor="ctr" anchorCtr="0">
            <a:spAutoFit/>
          </a:bodyPr>
          <a:lstStyle/>
          <a:p>
            <a:pPr marL="0" marR="0" lvl="0" indent="0" algn="l" rtl="0">
              <a:lnSpc>
                <a:spcPct val="120000"/>
              </a:lnSpc>
              <a:spcBef>
                <a:spcPts val="0"/>
              </a:spcBef>
              <a:spcAft>
                <a:spcPts val="0"/>
              </a:spcAft>
              <a:buClr>
                <a:srgbClr val="120E0B"/>
              </a:buClr>
              <a:buSzPts val="2000"/>
              <a:buFont typeface="Arial"/>
              <a:buNone/>
            </a:pPr>
            <a:r>
              <a:rPr lang="en-ZA" sz="3000" b="1" u="none" strike="noStrike" cap="none" dirty="0">
                <a:solidFill>
                  <a:schemeClr val="bg1"/>
                </a:solidFill>
                <a:latin typeface="Nunito ExtraBold" pitchFamily="2" charset="77"/>
                <a:sym typeface="Arial"/>
              </a:rPr>
              <a:t>Attractions and Activities</a:t>
            </a:r>
            <a:endParaRPr sz="3000" b="1" dirty="0">
              <a:solidFill>
                <a:schemeClr val="bg1"/>
              </a:solidFill>
              <a:latin typeface="Nunito ExtraBold" pitchFamily="2" charset="77"/>
            </a:endParaRPr>
          </a:p>
        </p:txBody>
      </p:sp>
      <p:graphicFrame>
        <p:nvGraphicFramePr>
          <p:cNvPr id="2" name="Chart 1">
            <a:extLst>
              <a:ext uri="{FF2B5EF4-FFF2-40B4-BE49-F238E27FC236}">
                <a16:creationId xmlns:a16="http://schemas.microsoft.com/office/drawing/2014/main" id="{BB536023-B697-191C-1CCA-9D911A0BB920}"/>
              </a:ext>
            </a:extLst>
          </p:cNvPr>
          <p:cNvGraphicFramePr>
            <a:graphicFrameLocks/>
          </p:cNvGraphicFramePr>
          <p:nvPr>
            <p:extLst>
              <p:ext uri="{D42A27DB-BD31-4B8C-83A1-F6EECF244321}">
                <p14:modId xmlns:p14="http://schemas.microsoft.com/office/powerpoint/2010/main" val="625712480"/>
              </p:ext>
            </p:extLst>
          </p:nvPr>
        </p:nvGraphicFramePr>
        <p:xfrm>
          <a:off x="4621980" y="2193270"/>
          <a:ext cx="6957060" cy="433959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 name="Chart 3">
            <a:extLst>
              <a:ext uri="{FF2B5EF4-FFF2-40B4-BE49-F238E27FC236}">
                <a16:creationId xmlns:a16="http://schemas.microsoft.com/office/drawing/2014/main" id="{6D68003B-1A0B-9AA6-09F7-C1D318FC155A}"/>
              </a:ext>
            </a:extLst>
          </p:cNvPr>
          <p:cNvGraphicFramePr>
            <a:graphicFrameLocks/>
          </p:cNvGraphicFramePr>
          <p:nvPr>
            <p:extLst>
              <p:ext uri="{D42A27DB-BD31-4B8C-83A1-F6EECF244321}">
                <p14:modId xmlns:p14="http://schemas.microsoft.com/office/powerpoint/2010/main" val="2812807223"/>
              </p:ext>
            </p:extLst>
          </p:nvPr>
        </p:nvGraphicFramePr>
        <p:xfrm>
          <a:off x="492974" y="2349321"/>
          <a:ext cx="5298226" cy="3720297"/>
        </p:xfrm>
        <a:graphic>
          <a:graphicData uri="http://schemas.openxmlformats.org/drawingml/2006/chart">
            <c:chart xmlns:c="http://schemas.openxmlformats.org/drawingml/2006/chart" xmlns:r="http://schemas.openxmlformats.org/officeDocument/2006/relationships" r:id="rId4"/>
          </a:graphicData>
        </a:graphic>
      </p:graphicFrame>
      <p:sp>
        <p:nvSpPr>
          <p:cNvPr id="3" name="Google Shape;121;p2">
            <a:extLst>
              <a:ext uri="{FF2B5EF4-FFF2-40B4-BE49-F238E27FC236}">
                <a16:creationId xmlns:a16="http://schemas.microsoft.com/office/drawing/2014/main" id="{A815A4D6-24AC-9EC3-F853-9A815628971A}"/>
              </a:ext>
            </a:extLst>
          </p:cNvPr>
          <p:cNvSpPr txBox="1"/>
          <p:nvPr/>
        </p:nvSpPr>
        <p:spPr>
          <a:xfrm>
            <a:off x="329045" y="708298"/>
            <a:ext cx="11284730" cy="1221798"/>
          </a:xfrm>
          <a:prstGeom prst="rect">
            <a:avLst/>
          </a:prstGeom>
          <a:noFill/>
          <a:ln>
            <a:noFill/>
          </a:ln>
        </p:spPr>
        <p:txBody>
          <a:bodyPr spcFirstLastPara="1" wrap="square" lIns="0" tIns="0" rIns="0" bIns="0" anchor="t" anchorCtr="0">
            <a:normAutofit/>
          </a:bodyPr>
          <a:lstStyle>
            <a:defPPr>
              <a:defRPr lang="en-US"/>
            </a:defPPr>
            <a:lvl1pPr marR="0" lvl="0" indent="0">
              <a:lnSpc>
                <a:spcPct val="107000"/>
              </a:lnSpc>
              <a:spcBef>
                <a:spcPts val="0"/>
              </a:spcBef>
              <a:spcAft>
                <a:spcPts val="800"/>
              </a:spcAft>
              <a:buClr>
                <a:srgbClr val="120E0B"/>
              </a:buClr>
              <a:buSzPts val="2000"/>
              <a:buFont typeface="Arial"/>
              <a:buNone/>
              <a:defRPr sz="1600" b="1" i="0" u="none" strike="noStrike" cap="none">
                <a:solidFill>
                  <a:srgbClr val="FBFFFD"/>
                </a:solidFill>
                <a:latin typeface="Nunito" pitchFamily="2" charset="0"/>
                <a:ea typeface="Arial"/>
                <a:cs typeface="Arial"/>
              </a:defRPr>
            </a:lvl1pPr>
          </a:lstStyle>
          <a:p>
            <a:r>
              <a:rPr lang="en-US" dirty="0"/>
              <a:t>The majority of the top attractions visited are located in the Western Cape, aligning with the high percentage of travellers who visit this province. Besides adventure activities, popular activities include beach outings, shopping, exploring natural attractions, and wildlife encounters.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p7"/>
          <p:cNvSpPr txBox="1"/>
          <p:nvPr/>
        </p:nvSpPr>
        <p:spPr>
          <a:xfrm>
            <a:off x="246632" y="581289"/>
            <a:ext cx="10345168" cy="648607"/>
          </a:xfrm>
          <a:prstGeom prst="rect">
            <a:avLst/>
          </a:prstGeom>
          <a:noFill/>
          <a:ln>
            <a:noFill/>
          </a:ln>
        </p:spPr>
        <p:txBody>
          <a:bodyPr spcFirstLastPara="1" wrap="square" lIns="91425" tIns="45700" rIns="91425" bIns="45700" anchor="t" anchorCtr="0">
            <a:noAutofit/>
          </a:bodyPr>
          <a:lstStyle/>
          <a:p>
            <a:pPr marL="0" marR="0" lvl="0" indent="0" algn="l" rtl="0">
              <a:lnSpc>
                <a:spcPct val="80000"/>
              </a:lnSpc>
              <a:spcBef>
                <a:spcPts val="0"/>
              </a:spcBef>
              <a:spcAft>
                <a:spcPts val="0"/>
              </a:spcAft>
              <a:buClr>
                <a:srgbClr val="120E0B"/>
              </a:buClr>
              <a:buSzPct val="100000"/>
              <a:buFont typeface="Arial"/>
              <a:buNone/>
            </a:pPr>
            <a:r>
              <a:rPr lang="en-ZA" sz="3000" b="1" i="0" u="none" strike="noStrike" cap="none" dirty="0">
                <a:solidFill>
                  <a:srgbClr val="184692"/>
                </a:solidFill>
                <a:latin typeface="Nunito" pitchFamily="2" charset="77"/>
                <a:ea typeface="Arial"/>
                <a:cs typeface="Arial"/>
                <a:sym typeface="Arial"/>
              </a:rPr>
              <a:t>Summary and Key insights</a:t>
            </a:r>
            <a:endParaRPr sz="3000" dirty="0">
              <a:solidFill>
                <a:srgbClr val="184692"/>
              </a:solidFill>
              <a:latin typeface="Nunito" pitchFamily="2" charset="77"/>
            </a:endParaRPr>
          </a:p>
        </p:txBody>
      </p:sp>
      <p:sp>
        <p:nvSpPr>
          <p:cNvPr id="2" name="TextBox 1">
            <a:extLst>
              <a:ext uri="{FF2B5EF4-FFF2-40B4-BE49-F238E27FC236}">
                <a16:creationId xmlns:a16="http://schemas.microsoft.com/office/drawing/2014/main" id="{7570C8D3-B046-CBC7-AA2D-6C43A121DDCD}"/>
              </a:ext>
            </a:extLst>
          </p:cNvPr>
          <p:cNvSpPr txBox="1"/>
          <p:nvPr/>
        </p:nvSpPr>
        <p:spPr>
          <a:xfrm>
            <a:off x="10501313" y="414338"/>
            <a:ext cx="184731" cy="307777"/>
          </a:xfrm>
          <a:prstGeom prst="rect">
            <a:avLst/>
          </a:prstGeom>
          <a:noFill/>
        </p:spPr>
        <p:txBody>
          <a:bodyPr wrap="none" rtlCol="0">
            <a:spAutoFit/>
          </a:bodyPr>
          <a:lstStyle/>
          <a:p>
            <a:endParaRPr lang="en-US" dirty="0"/>
          </a:p>
        </p:txBody>
      </p:sp>
      <p:sp>
        <p:nvSpPr>
          <p:cNvPr id="4" name="TextBox 3">
            <a:extLst>
              <a:ext uri="{FF2B5EF4-FFF2-40B4-BE49-F238E27FC236}">
                <a16:creationId xmlns:a16="http://schemas.microsoft.com/office/drawing/2014/main" id="{F15D3C62-AAEA-5CCB-8B21-092458C9081A}"/>
              </a:ext>
            </a:extLst>
          </p:cNvPr>
          <p:cNvSpPr txBox="1"/>
          <p:nvPr/>
        </p:nvSpPr>
        <p:spPr>
          <a:xfrm>
            <a:off x="246632" y="1736878"/>
            <a:ext cx="11546336" cy="4524315"/>
          </a:xfrm>
          <a:prstGeom prst="rect">
            <a:avLst/>
          </a:prstGeom>
          <a:noFill/>
        </p:spPr>
        <p:txBody>
          <a:bodyPr wrap="square">
            <a:spAutoFit/>
          </a:bodyPr>
          <a:lstStyle/>
          <a:p>
            <a:pPr algn="l">
              <a:buFont typeface="+mj-lt"/>
              <a:buAutoNum type="arabicPeriod"/>
            </a:pPr>
            <a:r>
              <a:rPr lang="en-US" sz="1600" b="1" i="0" dirty="0">
                <a:solidFill>
                  <a:srgbClr val="0D0D0D"/>
                </a:solidFill>
                <a:effectLst/>
                <a:latin typeface="Nunito" pitchFamily="2" charset="0"/>
              </a:rPr>
              <a:t>Market Incidence</a:t>
            </a:r>
            <a:r>
              <a:rPr lang="en-US" sz="1600" b="0" i="0" dirty="0">
                <a:solidFill>
                  <a:srgbClr val="0D0D0D"/>
                </a:solidFill>
                <a:effectLst/>
                <a:latin typeface="Nunito" pitchFamily="2" charset="0"/>
              </a:rPr>
              <a:t>: Norway, Switzerland, France, Sweden, and Germany are the top markets in terms of the percentage actively participating in adventure tourism activities.</a:t>
            </a:r>
          </a:p>
          <a:p>
            <a:pPr algn="l">
              <a:buFont typeface="+mj-lt"/>
              <a:buAutoNum type="arabicPeriod"/>
            </a:pPr>
            <a:r>
              <a:rPr lang="en-US" sz="1600" b="1" i="0" dirty="0">
                <a:solidFill>
                  <a:srgbClr val="0D0D0D"/>
                </a:solidFill>
                <a:effectLst/>
                <a:latin typeface="Nunito" pitchFamily="2" charset="0"/>
              </a:rPr>
              <a:t>Geographical Origin</a:t>
            </a:r>
            <a:r>
              <a:rPr lang="en-US" sz="1600" b="0" i="0" dirty="0">
                <a:solidFill>
                  <a:srgbClr val="0D0D0D"/>
                </a:solidFill>
                <a:effectLst/>
                <a:latin typeface="Nunito" pitchFamily="2" charset="0"/>
              </a:rPr>
              <a:t>: Most adventure tourists hail from Europe, with a lesser but still significant contribution from North America. The UK, Germany, and the USA are the primary sources of adventure tourists to South Africa.</a:t>
            </a:r>
          </a:p>
          <a:p>
            <a:pPr algn="l">
              <a:buFont typeface="+mj-lt"/>
              <a:buAutoNum type="arabicPeriod"/>
            </a:pPr>
            <a:r>
              <a:rPr lang="en-US" sz="1600" b="1" i="0" dirty="0">
                <a:solidFill>
                  <a:srgbClr val="0D0D0D"/>
                </a:solidFill>
                <a:effectLst/>
                <a:latin typeface="Nunito" pitchFamily="2" charset="0"/>
              </a:rPr>
              <a:t>Demographics</a:t>
            </a:r>
            <a:r>
              <a:rPr lang="en-US" sz="1600" b="0" i="0" dirty="0">
                <a:solidFill>
                  <a:srgbClr val="0D0D0D"/>
                </a:solidFill>
                <a:effectLst/>
                <a:latin typeface="Nunito" pitchFamily="2" charset="0"/>
              </a:rPr>
              <a:t>: Most adventure travellers are under 40 years old, with a significant portion being first-time travellers. Additionally, there is a notable male skew among adventure travellers.</a:t>
            </a:r>
          </a:p>
          <a:p>
            <a:pPr algn="l">
              <a:buFont typeface="+mj-lt"/>
              <a:buAutoNum type="arabicPeriod"/>
            </a:pPr>
            <a:r>
              <a:rPr lang="en-US" sz="1600" b="1" i="0" dirty="0">
                <a:solidFill>
                  <a:srgbClr val="0D0D0D"/>
                </a:solidFill>
                <a:effectLst/>
                <a:latin typeface="Nunito" pitchFamily="2" charset="0"/>
              </a:rPr>
              <a:t>Motivations</a:t>
            </a:r>
            <a:r>
              <a:rPr lang="en-US" sz="1600" b="0" i="0" dirty="0">
                <a:solidFill>
                  <a:srgbClr val="0D0D0D"/>
                </a:solidFill>
                <a:effectLst/>
                <a:latin typeface="Nunito" pitchFamily="2" charset="0"/>
              </a:rPr>
              <a:t>: In 2023, adventure travellers are primarily motivated by experiencing South Africa's natural scenery, diverse attractions, safaris, and the country's unique offerings.</a:t>
            </a:r>
          </a:p>
          <a:p>
            <a:pPr algn="l">
              <a:buFont typeface="+mj-lt"/>
              <a:buAutoNum type="arabicPeriod"/>
            </a:pPr>
            <a:r>
              <a:rPr lang="en-US" sz="1600" b="1" i="0" dirty="0">
                <a:solidFill>
                  <a:srgbClr val="0D0D0D"/>
                </a:solidFill>
                <a:effectLst/>
                <a:latin typeface="Nunito" pitchFamily="2" charset="0"/>
              </a:rPr>
              <a:t>Seasonality</a:t>
            </a:r>
            <a:r>
              <a:rPr lang="en-US" sz="1600" b="0" i="0" dirty="0">
                <a:solidFill>
                  <a:srgbClr val="0D0D0D"/>
                </a:solidFill>
                <a:effectLst/>
                <a:latin typeface="Nunito" pitchFamily="2" charset="0"/>
              </a:rPr>
              <a:t>: Adventure travellers visit South Africa predominantly in the latter part of the year, with peak travel occurring in the final three months.</a:t>
            </a:r>
          </a:p>
          <a:p>
            <a:pPr algn="l">
              <a:buFont typeface="+mj-lt"/>
              <a:buAutoNum type="arabicPeriod"/>
            </a:pPr>
            <a:r>
              <a:rPr lang="en-US" sz="1600" b="1" i="0" dirty="0">
                <a:solidFill>
                  <a:srgbClr val="0D0D0D"/>
                </a:solidFill>
                <a:effectLst/>
                <a:latin typeface="Nunito" pitchFamily="2" charset="0"/>
              </a:rPr>
              <a:t>Booking Behavior</a:t>
            </a:r>
            <a:r>
              <a:rPr lang="en-US" sz="1600" b="0" i="0" dirty="0">
                <a:solidFill>
                  <a:srgbClr val="0D0D0D"/>
                </a:solidFill>
                <a:effectLst/>
                <a:latin typeface="Nunito" pitchFamily="2" charset="0"/>
              </a:rPr>
              <a:t>: Adventure travellers prefer booking airline tickets directly with airlines or through online travel agents. Accommodations are typically arranged via online travel agents, showing a decline in direct bookings compared to 2019.</a:t>
            </a:r>
          </a:p>
          <a:p>
            <a:pPr algn="l">
              <a:buFont typeface="+mj-lt"/>
              <a:buAutoNum type="arabicPeriod"/>
            </a:pPr>
            <a:r>
              <a:rPr lang="en-US" sz="1600" b="1" i="0" dirty="0">
                <a:solidFill>
                  <a:srgbClr val="0D0D0D"/>
                </a:solidFill>
                <a:effectLst/>
                <a:latin typeface="Nunito" pitchFamily="2" charset="0"/>
              </a:rPr>
              <a:t>Travel Purpose</a:t>
            </a:r>
            <a:r>
              <a:rPr lang="en-US" sz="1600" b="0" i="0" dirty="0">
                <a:solidFill>
                  <a:srgbClr val="0D0D0D"/>
                </a:solidFill>
                <a:effectLst/>
                <a:latin typeface="Nunito" pitchFamily="2" charset="0"/>
              </a:rPr>
              <a:t>: Holiday is the main purpose of visit for adventure travellers, with most preferring independent bookings, followed by fully inclusive packages.</a:t>
            </a:r>
          </a:p>
          <a:p>
            <a:pPr algn="l">
              <a:buFont typeface="+mj-lt"/>
              <a:buAutoNum type="arabicPeriod"/>
            </a:pPr>
            <a:r>
              <a:rPr lang="en-US" sz="1600" b="1" i="0" dirty="0">
                <a:solidFill>
                  <a:srgbClr val="0D0D0D"/>
                </a:solidFill>
                <a:effectLst/>
                <a:latin typeface="Nunito" pitchFamily="2" charset="0"/>
              </a:rPr>
              <a:t>Destination Preference</a:t>
            </a:r>
            <a:r>
              <a:rPr lang="en-US" sz="1600" b="0" i="0" dirty="0">
                <a:solidFill>
                  <a:srgbClr val="0D0D0D"/>
                </a:solidFill>
                <a:effectLst/>
                <a:latin typeface="Nunito" pitchFamily="2" charset="0"/>
              </a:rPr>
              <a:t>: The Western Cape stands out as the most visited province, with the highest number of bednights spent there. Additionally, the majority of top attractions visited are located in the Western Cape, reflecting the preferences of adventure travellers. Popular activities include adventure sports, beach outings, shopping, exploring natural attractions, and wildlife encounters.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pic>
        <p:nvPicPr>
          <p:cNvPr id="8" name="Picture 7" descr="A tall towers with a rope going up to the top&#10;&#10;Description automatically generated with medium confidence">
            <a:extLst>
              <a:ext uri="{FF2B5EF4-FFF2-40B4-BE49-F238E27FC236}">
                <a16:creationId xmlns:a16="http://schemas.microsoft.com/office/drawing/2014/main" id="{D786D83E-A042-D99D-A1B3-4F83A688DBA5}"/>
              </a:ext>
            </a:extLst>
          </p:cNvPr>
          <p:cNvPicPr>
            <a:picLocks noChangeAspect="1"/>
          </p:cNvPicPr>
          <p:nvPr/>
        </p:nvPicPr>
        <p:blipFill>
          <a:blip r:embed="rId3"/>
          <a:stretch>
            <a:fillRect/>
          </a:stretch>
        </p:blipFill>
        <p:spPr>
          <a:xfrm>
            <a:off x="4486681" y="2269802"/>
            <a:ext cx="6486120" cy="4325910"/>
          </a:xfrm>
          <a:prstGeom prst="rect">
            <a:avLst/>
          </a:prstGeom>
        </p:spPr>
      </p:pic>
      <p:sp>
        <p:nvSpPr>
          <p:cNvPr id="122" name="Google Shape;122;p2"/>
          <p:cNvSpPr txBox="1">
            <a:spLocks noGrp="1"/>
          </p:cNvSpPr>
          <p:nvPr>
            <p:ph type="sldNum" idx="4294967295"/>
          </p:nvPr>
        </p:nvSpPr>
        <p:spPr>
          <a:xfrm>
            <a:off x="11752263" y="6470650"/>
            <a:ext cx="439737" cy="234950"/>
          </a:xfrm>
          <a:prstGeom prst="rect">
            <a:avLst/>
          </a:prstGeom>
          <a:noFill/>
          <a:ln>
            <a:noFill/>
          </a:ln>
        </p:spPr>
        <p:txBody>
          <a:bodyPr spcFirstLastPara="1" wrap="square" lIns="91425" tIns="45700" rIns="91425" bIns="45700" anchor="t" anchorCtr="0">
            <a:noAutofit/>
          </a:bodyPr>
          <a:lstStyle/>
          <a:p>
            <a:pPr marL="0" lvl="0" indent="0" algn="l" rtl="0">
              <a:lnSpc>
                <a:spcPct val="120000"/>
              </a:lnSpc>
              <a:spcBef>
                <a:spcPts val="0"/>
              </a:spcBef>
              <a:spcAft>
                <a:spcPts val="0"/>
              </a:spcAft>
              <a:buNone/>
            </a:pPr>
            <a:fld id="{00000000-1234-1234-1234-123412341234}" type="slidenum">
              <a:rPr lang="en-ZA" sz="1100">
                <a:solidFill>
                  <a:srgbClr val="120E0B"/>
                </a:solidFill>
                <a:ea typeface="Arial"/>
                <a:cs typeface="Arial"/>
                <a:sym typeface="Arial"/>
              </a:rPr>
              <a:t>2</a:t>
            </a:fld>
            <a:endParaRPr sz="1100" dirty="0">
              <a:solidFill>
                <a:srgbClr val="120E0B"/>
              </a:solidFill>
              <a:ea typeface="Arial"/>
              <a:cs typeface="Arial"/>
              <a:sym typeface="Arial"/>
            </a:endParaRPr>
          </a:p>
        </p:txBody>
      </p:sp>
      <p:sp>
        <p:nvSpPr>
          <p:cNvPr id="121" name="Google Shape;121;p2"/>
          <p:cNvSpPr txBox="1"/>
          <p:nvPr/>
        </p:nvSpPr>
        <p:spPr>
          <a:xfrm>
            <a:off x="225167" y="79052"/>
            <a:ext cx="7058859" cy="502840"/>
          </a:xfrm>
          <a:prstGeom prst="rect">
            <a:avLst/>
          </a:prstGeom>
          <a:noFill/>
          <a:ln>
            <a:noFill/>
          </a:ln>
        </p:spPr>
        <p:txBody>
          <a:bodyPr spcFirstLastPara="1" wrap="square" lIns="0" tIns="0" rIns="0" bIns="0" anchor="ctr" anchorCtr="0">
            <a:normAutofit/>
          </a:bodyPr>
          <a:lstStyle/>
          <a:p>
            <a:pPr marL="0" marR="0" lvl="0" indent="0" algn="l" rtl="0">
              <a:lnSpc>
                <a:spcPct val="80000"/>
              </a:lnSpc>
              <a:spcBef>
                <a:spcPts val="0"/>
              </a:spcBef>
              <a:spcAft>
                <a:spcPts val="0"/>
              </a:spcAft>
              <a:buClr>
                <a:srgbClr val="120E0B"/>
              </a:buClr>
              <a:buSzPts val="2000"/>
              <a:buFont typeface="Arial"/>
              <a:buNone/>
            </a:pPr>
            <a:r>
              <a:rPr lang="en-ZA" sz="2800" b="1" i="0" u="none" strike="noStrike" cap="none" dirty="0">
                <a:solidFill>
                  <a:srgbClr val="FBFFFD"/>
                </a:solidFill>
                <a:latin typeface="Nunito" pitchFamily="2" charset="0"/>
                <a:ea typeface="Arial"/>
                <a:cs typeface="Arial"/>
                <a:sym typeface="Arial"/>
              </a:rPr>
              <a:t>Incidence of Adventure Travel</a:t>
            </a:r>
            <a:endParaRPr sz="2800" dirty="0">
              <a:solidFill>
                <a:srgbClr val="FBFFFD"/>
              </a:solidFill>
              <a:latin typeface="Nunito" pitchFamily="2" charset="0"/>
            </a:endParaRPr>
          </a:p>
        </p:txBody>
      </p:sp>
      <p:pic>
        <p:nvPicPr>
          <p:cNvPr id="10" name="Picture 9">
            <a:extLst>
              <a:ext uri="{FF2B5EF4-FFF2-40B4-BE49-F238E27FC236}">
                <a16:creationId xmlns:a16="http://schemas.microsoft.com/office/drawing/2014/main" id="{A19C124E-EC6D-38FB-9823-2709ADA84067}"/>
              </a:ext>
            </a:extLst>
          </p:cNvPr>
          <p:cNvPicPr>
            <a:picLocks noChangeAspect="1"/>
          </p:cNvPicPr>
          <p:nvPr/>
        </p:nvPicPr>
        <p:blipFill>
          <a:blip r:embed="rId4"/>
          <a:stretch>
            <a:fillRect/>
          </a:stretch>
        </p:blipFill>
        <p:spPr>
          <a:xfrm>
            <a:off x="219869" y="2241578"/>
            <a:ext cx="3955677" cy="4229072"/>
          </a:xfrm>
          <a:prstGeom prst="rect">
            <a:avLst/>
          </a:prstGeom>
        </p:spPr>
      </p:pic>
      <p:sp>
        <p:nvSpPr>
          <p:cNvPr id="11" name="Google Shape;121;p2">
            <a:extLst>
              <a:ext uri="{FF2B5EF4-FFF2-40B4-BE49-F238E27FC236}">
                <a16:creationId xmlns:a16="http://schemas.microsoft.com/office/drawing/2014/main" id="{9DF25F7A-4773-E521-52D0-58B8D3B176DD}"/>
              </a:ext>
            </a:extLst>
          </p:cNvPr>
          <p:cNvSpPr txBox="1"/>
          <p:nvPr/>
        </p:nvSpPr>
        <p:spPr>
          <a:xfrm>
            <a:off x="219869" y="653955"/>
            <a:ext cx="8969910" cy="1221798"/>
          </a:xfrm>
          <a:prstGeom prst="rect">
            <a:avLst/>
          </a:prstGeom>
          <a:noFill/>
          <a:ln>
            <a:noFill/>
          </a:ln>
        </p:spPr>
        <p:txBody>
          <a:bodyPr spcFirstLastPara="1" wrap="square" lIns="0" tIns="0" rIns="0" bIns="0" anchor="ctr" anchorCtr="0">
            <a:normAutofit/>
          </a:bodyPr>
          <a:lstStyle>
            <a:defPPr>
              <a:defRPr lang="en-US"/>
            </a:defPPr>
            <a:lvl1pPr marR="0" lvl="0" indent="0">
              <a:lnSpc>
                <a:spcPct val="80000"/>
              </a:lnSpc>
              <a:spcBef>
                <a:spcPts val="0"/>
              </a:spcBef>
              <a:spcAft>
                <a:spcPts val="0"/>
              </a:spcAft>
              <a:buClr>
                <a:srgbClr val="120E0B"/>
              </a:buClr>
              <a:buSzPts val="2000"/>
              <a:buFont typeface="Arial"/>
              <a:buNone/>
              <a:defRPr sz="2000" b="1" i="0" u="none" strike="noStrike" cap="none">
                <a:solidFill>
                  <a:srgbClr val="FBFFFD"/>
                </a:solidFill>
                <a:latin typeface="Nunito" pitchFamily="2" charset="0"/>
                <a:ea typeface="Arial"/>
                <a:cs typeface="Arial"/>
              </a:defRPr>
            </a:lvl1pPr>
          </a:lstStyle>
          <a:p>
            <a:pPr>
              <a:lnSpc>
                <a:spcPct val="107000"/>
              </a:lnSpc>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The incidence in the adventure tourism market refers to the percentage of the market actively participating in adventure tourism activities. The top markets with regard to incidence is Norway, Switzerland, France, Sweden and Germany.</a:t>
            </a:r>
            <a:endParaRPr lang="en-US" sz="1400" dirty="0">
              <a:solidFill>
                <a:schemeClr val="bg1"/>
              </a:solidFill>
              <a:latin typeface="Nunito" pitchFamily="2" charset="77"/>
              <a:ea typeface="Calibri"/>
              <a:cs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33" name="Google Shape;133;p3"/>
          <p:cNvSpPr txBox="1"/>
          <p:nvPr/>
        </p:nvSpPr>
        <p:spPr>
          <a:xfrm>
            <a:off x="11741357" y="6471238"/>
            <a:ext cx="439699" cy="234950"/>
          </a:xfrm>
          <a:prstGeom prst="rect">
            <a:avLst/>
          </a:prstGeom>
          <a:noFill/>
          <a:ln>
            <a:noFill/>
          </a:ln>
        </p:spPr>
        <p:txBody>
          <a:bodyPr spcFirstLastPara="1" wrap="square" lIns="91425" tIns="45700" rIns="91425" bIns="45700" anchor="t" anchorCtr="0">
            <a:noAutofit/>
          </a:bodyPr>
          <a:lstStyle/>
          <a:p>
            <a:pPr marL="0" marR="0" lvl="0" indent="0" algn="l" rtl="0">
              <a:lnSpc>
                <a:spcPct val="120000"/>
              </a:lnSpc>
              <a:spcBef>
                <a:spcPts val="0"/>
              </a:spcBef>
              <a:spcAft>
                <a:spcPts val="0"/>
              </a:spcAft>
              <a:buClr>
                <a:srgbClr val="120E0B"/>
              </a:buClr>
              <a:buSzPts val="1200"/>
              <a:buFont typeface="Arial"/>
              <a:buNone/>
            </a:pPr>
            <a:fld id="{00000000-1234-1234-1234-123412341234}" type="slidenum">
              <a:rPr lang="en-ZA" sz="1100" b="0" i="0" u="none" strike="noStrike" cap="none">
                <a:solidFill>
                  <a:srgbClr val="120E0B"/>
                </a:solidFill>
                <a:latin typeface="Nunito" pitchFamily="2" charset="77"/>
                <a:ea typeface="Arial"/>
                <a:cs typeface="Arial"/>
                <a:sym typeface="Arial"/>
              </a:rPr>
              <a:t>3</a:t>
            </a:fld>
            <a:endParaRPr sz="1100" b="0" i="0" u="none" strike="noStrike" cap="none" dirty="0">
              <a:solidFill>
                <a:srgbClr val="120E0B"/>
              </a:solidFill>
              <a:latin typeface="Nunito" pitchFamily="2" charset="77"/>
              <a:ea typeface="Arial"/>
              <a:cs typeface="Arial"/>
              <a:sym typeface="Arial"/>
            </a:endParaRPr>
          </a:p>
        </p:txBody>
      </p:sp>
      <p:sp>
        <p:nvSpPr>
          <p:cNvPr id="6" name="Google Shape;129;p3">
            <a:extLst>
              <a:ext uri="{FF2B5EF4-FFF2-40B4-BE49-F238E27FC236}">
                <a16:creationId xmlns:a16="http://schemas.microsoft.com/office/drawing/2014/main" id="{935B433D-4514-2C59-A22F-2CBADFEE6987}"/>
              </a:ext>
            </a:extLst>
          </p:cNvPr>
          <p:cNvSpPr txBox="1">
            <a:spLocks/>
          </p:cNvSpPr>
          <p:nvPr/>
        </p:nvSpPr>
        <p:spPr>
          <a:xfrm>
            <a:off x="95250" y="118142"/>
            <a:ext cx="10515600" cy="1209839"/>
          </a:xfrm>
          <a:prstGeom prst="rect">
            <a:avLst/>
          </a:prstGeom>
          <a:noFill/>
          <a:ln>
            <a:noFill/>
          </a:ln>
        </p:spPr>
        <p:txBody>
          <a:bodyPr spcFirstLastPara="1" vert="horz" wrap="square" lIns="91425" tIns="45700" rIns="91425" bIns="45700" rtlCol="0" anchor="t" anchorCtr="0">
            <a:noAutofit/>
          </a:bodyPr>
          <a:lstStyle>
            <a:lvl1pPr algn="l" defTabSz="914400" rtl="0" eaLnBrk="1" latinLnBrk="0" hangingPunct="1">
              <a:lnSpc>
                <a:spcPct val="90000"/>
              </a:lnSpc>
              <a:spcBef>
                <a:spcPct val="0"/>
              </a:spcBef>
              <a:buNone/>
              <a:defRPr sz="3000" b="1" i="0" kern="1200">
                <a:solidFill>
                  <a:schemeClr val="bg1"/>
                </a:solidFill>
                <a:latin typeface="Nunito ExtraBold" pitchFamily="2" charset="77"/>
                <a:ea typeface="+mj-ea"/>
                <a:cs typeface="+mj-cs"/>
              </a:defRPr>
            </a:lvl1pPr>
          </a:lstStyle>
          <a:p>
            <a:pPr>
              <a:spcBef>
                <a:spcPts val="0"/>
              </a:spcBef>
            </a:pPr>
            <a:r>
              <a:rPr lang="en-ZA" dirty="0">
                <a:solidFill>
                  <a:srgbClr val="184692"/>
                </a:solidFill>
                <a:ea typeface="Arial"/>
                <a:cs typeface="Arial"/>
                <a:sym typeface="Arial"/>
              </a:rPr>
              <a:t>Adventure Tourism in terms of numbers</a:t>
            </a:r>
          </a:p>
        </p:txBody>
      </p:sp>
      <p:graphicFrame>
        <p:nvGraphicFramePr>
          <p:cNvPr id="2" name="Chart 1">
            <a:extLst>
              <a:ext uri="{FF2B5EF4-FFF2-40B4-BE49-F238E27FC236}">
                <a16:creationId xmlns:a16="http://schemas.microsoft.com/office/drawing/2014/main" id="{C88CF52C-C01E-7128-D4D2-BA74B21B611F}"/>
              </a:ext>
            </a:extLst>
          </p:cNvPr>
          <p:cNvGraphicFramePr>
            <a:graphicFrameLocks/>
          </p:cNvGraphicFramePr>
          <p:nvPr>
            <p:extLst>
              <p:ext uri="{D42A27DB-BD31-4B8C-83A1-F6EECF244321}">
                <p14:modId xmlns:p14="http://schemas.microsoft.com/office/powerpoint/2010/main" val="2173132349"/>
              </p:ext>
            </p:extLst>
          </p:nvPr>
        </p:nvGraphicFramePr>
        <p:xfrm>
          <a:off x="95250" y="1748584"/>
          <a:ext cx="11407486" cy="250129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 name="Chart 2">
            <a:extLst>
              <a:ext uri="{FF2B5EF4-FFF2-40B4-BE49-F238E27FC236}">
                <a16:creationId xmlns:a16="http://schemas.microsoft.com/office/drawing/2014/main" id="{EF73A0B6-407A-657B-4C1B-BD1D51DEA07A}"/>
              </a:ext>
            </a:extLst>
          </p:cNvPr>
          <p:cNvGraphicFramePr>
            <a:graphicFrameLocks/>
          </p:cNvGraphicFramePr>
          <p:nvPr>
            <p:extLst>
              <p:ext uri="{D42A27DB-BD31-4B8C-83A1-F6EECF244321}">
                <p14:modId xmlns:p14="http://schemas.microsoft.com/office/powerpoint/2010/main" val="4014493550"/>
              </p:ext>
            </p:extLst>
          </p:nvPr>
        </p:nvGraphicFramePr>
        <p:xfrm>
          <a:off x="95250" y="4052961"/>
          <a:ext cx="11407486" cy="2767099"/>
        </p:xfrm>
        <a:graphic>
          <a:graphicData uri="http://schemas.openxmlformats.org/drawingml/2006/chart">
            <c:chart xmlns:c="http://schemas.openxmlformats.org/drawingml/2006/chart" xmlns:r="http://schemas.openxmlformats.org/officeDocument/2006/relationships" r:id="rId4"/>
          </a:graphicData>
        </a:graphic>
      </p:graphicFrame>
      <p:sp>
        <p:nvSpPr>
          <p:cNvPr id="4" name="Google Shape;121;p2">
            <a:extLst>
              <a:ext uri="{FF2B5EF4-FFF2-40B4-BE49-F238E27FC236}">
                <a16:creationId xmlns:a16="http://schemas.microsoft.com/office/drawing/2014/main" id="{811B37EC-1F8A-10DA-94B4-56F90A850625}"/>
              </a:ext>
            </a:extLst>
          </p:cNvPr>
          <p:cNvSpPr txBox="1"/>
          <p:nvPr/>
        </p:nvSpPr>
        <p:spPr>
          <a:xfrm>
            <a:off x="188090" y="599544"/>
            <a:ext cx="8969910" cy="1221798"/>
          </a:xfrm>
          <a:prstGeom prst="rect">
            <a:avLst/>
          </a:prstGeom>
          <a:noFill/>
          <a:ln>
            <a:noFill/>
          </a:ln>
        </p:spPr>
        <p:txBody>
          <a:bodyPr spcFirstLastPara="1" wrap="square" lIns="0" tIns="0" rIns="0" bIns="0" anchor="ctr" anchorCtr="0">
            <a:normAutofit/>
          </a:bodyPr>
          <a:lstStyle>
            <a:defPPr>
              <a:defRPr lang="en-US"/>
            </a:defPPr>
            <a:lvl1pPr marR="0" lvl="0" indent="0">
              <a:lnSpc>
                <a:spcPct val="80000"/>
              </a:lnSpc>
              <a:spcBef>
                <a:spcPts val="0"/>
              </a:spcBef>
              <a:spcAft>
                <a:spcPts val="0"/>
              </a:spcAft>
              <a:buClr>
                <a:srgbClr val="120E0B"/>
              </a:buClr>
              <a:buSzPts val="2000"/>
              <a:buFont typeface="Arial"/>
              <a:buNone/>
              <a:defRPr sz="2000" b="1" i="0" u="none" strike="noStrike" cap="none">
                <a:solidFill>
                  <a:srgbClr val="FBFFFD"/>
                </a:solidFill>
                <a:latin typeface="Nunito" pitchFamily="2" charset="0"/>
                <a:ea typeface="Arial"/>
                <a:cs typeface="Arial"/>
              </a:defRPr>
            </a:lvl1pPr>
          </a:lstStyle>
          <a:p>
            <a:pPr>
              <a:lnSpc>
                <a:spcPct val="107000"/>
              </a:lnSpc>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In terms of sheer numbers, most adventure tourists come from Europe, distantly followed by North America. The UK, Germany, and the USA bring in most of the adventure tourists to South Africa.</a:t>
            </a:r>
          </a:p>
          <a:p>
            <a:endParaRPr lang="en-US" sz="1400" dirty="0">
              <a:solidFill>
                <a:schemeClr val="bg1"/>
              </a:solidFill>
              <a:latin typeface="Nunito" pitchFamily="2" charset="77"/>
              <a:ea typeface="Calibri"/>
              <a:cs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33" name="Google Shape;133;p3"/>
          <p:cNvSpPr txBox="1"/>
          <p:nvPr/>
        </p:nvSpPr>
        <p:spPr>
          <a:xfrm>
            <a:off x="11741357" y="6471238"/>
            <a:ext cx="439699" cy="234950"/>
          </a:xfrm>
          <a:prstGeom prst="rect">
            <a:avLst/>
          </a:prstGeom>
          <a:noFill/>
          <a:ln>
            <a:noFill/>
          </a:ln>
        </p:spPr>
        <p:txBody>
          <a:bodyPr spcFirstLastPara="1" wrap="square" lIns="91425" tIns="45700" rIns="91425" bIns="45700" anchor="t" anchorCtr="0">
            <a:noAutofit/>
          </a:bodyPr>
          <a:lstStyle/>
          <a:p>
            <a:pPr marL="0" marR="0" lvl="0" indent="0" algn="l" rtl="0">
              <a:lnSpc>
                <a:spcPct val="120000"/>
              </a:lnSpc>
              <a:spcBef>
                <a:spcPts val="0"/>
              </a:spcBef>
              <a:spcAft>
                <a:spcPts val="0"/>
              </a:spcAft>
              <a:buClr>
                <a:srgbClr val="120E0B"/>
              </a:buClr>
              <a:buSzPts val="1200"/>
              <a:buFont typeface="Arial"/>
              <a:buNone/>
            </a:pPr>
            <a:fld id="{00000000-1234-1234-1234-123412341234}" type="slidenum">
              <a:rPr lang="en-ZA" sz="1100" b="0" i="0" u="none" strike="noStrike" cap="none">
                <a:solidFill>
                  <a:srgbClr val="120E0B"/>
                </a:solidFill>
                <a:latin typeface="Nunito" pitchFamily="2" charset="77"/>
                <a:ea typeface="Arial"/>
                <a:cs typeface="Arial"/>
                <a:sym typeface="Arial"/>
              </a:rPr>
              <a:t>4</a:t>
            </a:fld>
            <a:endParaRPr sz="1100" b="0" i="0" u="none" strike="noStrike" cap="none" dirty="0">
              <a:solidFill>
                <a:srgbClr val="120E0B"/>
              </a:solidFill>
              <a:latin typeface="Nunito" pitchFamily="2" charset="77"/>
              <a:ea typeface="Arial"/>
              <a:cs typeface="Arial"/>
              <a:sym typeface="Arial"/>
            </a:endParaRPr>
          </a:p>
        </p:txBody>
      </p:sp>
      <p:sp>
        <p:nvSpPr>
          <p:cNvPr id="6" name="Google Shape;129;p3">
            <a:extLst>
              <a:ext uri="{FF2B5EF4-FFF2-40B4-BE49-F238E27FC236}">
                <a16:creationId xmlns:a16="http://schemas.microsoft.com/office/drawing/2014/main" id="{935B433D-4514-2C59-A22F-2CBADFEE6987}"/>
              </a:ext>
            </a:extLst>
          </p:cNvPr>
          <p:cNvSpPr txBox="1">
            <a:spLocks/>
          </p:cNvSpPr>
          <p:nvPr/>
        </p:nvSpPr>
        <p:spPr>
          <a:xfrm>
            <a:off x="95250" y="149516"/>
            <a:ext cx="10515600" cy="514504"/>
          </a:xfrm>
          <a:prstGeom prst="rect">
            <a:avLst/>
          </a:prstGeom>
          <a:noFill/>
          <a:ln>
            <a:noFill/>
          </a:ln>
        </p:spPr>
        <p:txBody>
          <a:bodyPr spcFirstLastPara="1" vert="horz" wrap="square" lIns="91425" tIns="45700" rIns="91425" bIns="45700" rtlCol="0" anchor="ctr" anchorCtr="0">
            <a:noAutofit/>
          </a:bodyPr>
          <a:lstStyle>
            <a:lvl1pPr algn="l" defTabSz="914400" rtl="0" eaLnBrk="1" latinLnBrk="0" hangingPunct="1">
              <a:lnSpc>
                <a:spcPct val="90000"/>
              </a:lnSpc>
              <a:spcBef>
                <a:spcPct val="0"/>
              </a:spcBef>
              <a:buNone/>
              <a:defRPr sz="3000" b="1" i="0" kern="1200">
                <a:solidFill>
                  <a:schemeClr val="bg1"/>
                </a:solidFill>
                <a:latin typeface="Nunito ExtraBold" pitchFamily="2" charset="77"/>
                <a:ea typeface="+mj-ea"/>
                <a:cs typeface="+mj-cs"/>
              </a:defRPr>
            </a:lvl1pPr>
          </a:lstStyle>
          <a:p>
            <a:pPr>
              <a:spcBef>
                <a:spcPts val="0"/>
              </a:spcBef>
            </a:pPr>
            <a:r>
              <a:rPr lang="en-ZA" dirty="0">
                <a:solidFill>
                  <a:srgbClr val="184692"/>
                </a:solidFill>
                <a:cs typeface="Arial"/>
                <a:sym typeface="Arial"/>
              </a:rPr>
              <a:t>Key descriptors of Adventure Tourism Arrivals</a:t>
            </a:r>
          </a:p>
        </p:txBody>
      </p:sp>
      <p:graphicFrame>
        <p:nvGraphicFramePr>
          <p:cNvPr id="2" name="Chart 1">
            <a:extLst>
              <a:ext uri="{FF2B5EF4-FFF2-40B4-BE49-F238E27FC236}">
                <a16:creationId xmlns:a16="http://schemas.microsoft.com/office/drawing/2014/main" id="{783B6D10-5B7E-EC1C-EEF4-0813879901D4}"/>
              </a:ext>
            </a:extLst>
          </p:cNvPr>
          <p:cNvGraphicFramePr>
            <a:graphicFrameLocks/>
          </p:cNvGraphicFramePr>
          <p:nvPr>
            <p:extLst>
              <p:ext uri="{D42A27DB-BD31-4B8C-83A1-F6EECF244321}">
                <p14:modId xmlns:p14="http://schemas.microsoft.com/office/powerpoint/2010/main" val="4039615635"/>
              </p:ext>
            </p:extLst>
          </p:nvPr>
        </p:nvGraphicFramePr>
        <p:xfrm>
          <a:off x="6543914" y="3919022"/>
          <a:ext cx="5148536" cy="291350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 name="Chart 2">
            <a:extLst>
              <a:ext uri="{FF2B5EF4-FFF2-40B4-BE49-F238E27FC236}">
                <a16:creationId xmlns:a16="http://schemas.microsoft.com/office/drawing/2014/main" id="{569EA1AE-25B5-CF0F-660A-A9293E4EA49E}"/>
              </a:ext>
            </a:extLst>
          </p:cNvPr>
          <p:cNvGraphicFramePr>
            <a:graphicFrameLocks/>
          </p:cNvGraphicFramePr>
          <p:nvPr>
            <p:extLst>
              <p:ext uri="{D42A27DB-BD31-4B8C-83A1-F6EECF244321}">
                <p14:modId xmlns:p14="http://schemas.microsoft.com/office/powerpoint/2010/main" val="681379973"/>
              </p:ext>
            </p:extLst>
          </p:nvPr>
        </p:nvGraphicFramePr>
        <p:xfrm>
          <a:off x="1392382" y="3962988"/>
          <a:ext cx="4941037" cy="27432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4" name="Chart 3">
            <a:extLst>
              <a:ext uri="{FF2B5EF4-FFF2-40B4-BE49-F238E27FC236}">
                <a16:creationId xmlns:a16="http://schemas.microsoft.com/office/drawing/2014/main" id="{C0EF9C4E-4E8A-263E-31DC-8699B037BD44}"/>
              </a:ext>
            </a:extLst>
          </p:cNvPr>
          <p:cNvGraphicFramePr>
            <a:graphicFrameLocks/>
          </p:cNvGraphicFramePr>
          <p:nvPr>
            <p:extLst>
              <p:ext uri="{D42A27DB-BD31-4B8C-83A1-F6EECF244321}">
                <p14:modId xmlns:p14="http://schemas.microsoft.com/office/powerpoint/2010/main" val="2814543793"/>
              </p:ext>
            </p:extLst>
          </p:nvPr>
        </p:nvGraphicFramePr>
        <p:xfrm>
          <a:off x="8500" y="1713019"/>
          <a:ext cx="6087500" cy="2193852"/>
        </p:xfrm>
        <a:graphic>
          <a:graphicData uri="http://schemas.openxmlformats.org/drawingml/2006/chart">
            <c:chart xmlns:c="http://schemas.openxmlformats.org/drawingml/2006/chart" xmlns:r="http://schemas.openxmlformats.org/officeDocument/2006/relationships" r:id="rId5"/>
          </a:graphicData>
        </a:graphic>
      </p:graphicFrame>
      <p:sp>
        <p:nvSpPr>
          <p:cNvPr id="5" name="Google Shape;121;p2">
            <a:extLst>
              <a:ext uri="{FF2B5EF4-FFF2-40B4-BE49-F238E27FC236}">
                <a16:creationId xmlns:a16="http://schemas.microsoft.com/office/drawing/2014/main" id="{B35BDC96-CD3C-1CAA-C61C-FF373D2D6450}"/>
              </a:ext>
            </a:extLst>
          </p:cNvPr>
          <p:cNvSpPr txBox="1"/>
          <p:nvPr/>
        </p:nvSpPr>
        <p:spPr>
          <a:xfrm>
            <a:off x="188090" y="609935"/>
            <a:ext cx="8969910" cy="1221798"/>
          </a:xfrm>
          <a:prstGeom prst="rect">
            <a:avLst/>
          </a:prstGeom>
          <a:noFill/>
          <a:ln>
            <a:noFill/>
          </a:ln>
        </p:spPr>
        <p:txBody>
          <a:bodyPr spcFirstLastPara="1" wrap="square" lIns="0" tIns="0" rIns="0" bIns="0" anchor="ctr" anchorCtr="0">
            <a:normAutofit/>
          </a:bodyPr>
          <a:lstStyle>
            <a:defPPr>
              <a:defRPr lang="en-US"/>
            </a:defPPr>
            <a:lvl1pPr marR="0" lvl="0" indent="0">
              <a:lnSpc>
                <a:spcPct val="80000"/>
              </a:lnSpc>
              <a:spcBef>
                <a:spcPts val="0"/>
              </a:spcBef>
              <a:spcAft>
                <a:spcPts val="0"/>
              </a:spcAft>
              <a:buClr>
                <a:srgbClr val="120E0B"/>
              </a:buClr>
              <a:buSzPts val="2000"/>
              <a:buFont typeface="Arial"/>
              <a:buNone/>
              <a:defRPr sz="2000" b="1" i="0" u="none" strike="noStrike" cap="none">
                <a:solidFill>
                  <a:srgbClr val="FBFFFD"/>
                </a:solidFill>
                <a:latin typeface="Nunito" pitchFamily="2" charset="0"/>
                <a:ea typeface="Arial"/>
                <a:cs typeface="Arial"/>
              </a:defRPr>
            </a:lvl1pPr>
          </a:lstStyle>
          <a:p>
            <a:pPr>
              <a:lnSpc>
                <a:spcPct val="107000"/>
              </a:lnSpc>
              <a:spcAft>
                <a:spcPts val="800"/>
              </a:spcAft>
            </a:pPr>
            <a:r>
              <a:rPr lang="en-US" sz="1800" kern="100" dirty="0">
                <a:latin typeface="Aptos" panose="020B0004020202020204" pitchFamily="34" charset="0"/>
                <a:cs typeface="Times New Roman" panose="02020603050405020304" pitchFamily="18" charset="0"/>
              </a:rPr>
              <a:t>The majority of adventure travellers are under the age of 40, with first-time travellers constituting the largest segment within this demographic. Additionally, there is a notable male skew among adventure travellers.</a:t>
            </a:r>
          </a:p>
          <a:p>
            <a:endParaRPr lang="en-US" sz="1400" dirty="0">
              <a:solidFill>
                <a:schemeClr val="bg1"/>
              </a:solidFill>
              <a:latin typeface="Nunito" pitchFamily="2" charset="77"/>
              <a:ea typeface="Calibri"/>
              <a:cs typeface="Calibri"/>
            </a:endParaRPr>
          </a:p>
        </p:txBody>
      </p:sp>
      <p:graphicFrame>
        <p:nvGraphicFramePr>
          <p:cNvPr id="9" name="Chart 8">
            <a:extLst>
              <a:ext uri="{FF2B5EF4-FFF2-40B4-BE49-F238E27FC236}">
                <a16:creationId xmlns:a16="http://schemas.microsoft.com/office/drawing/2014/main" id="{D714CD82-4E93-4CD3-A8FF-175D37A2C3EC}"/>
              </a:ext>
            </a:extLst>
          </p:cNvPr>
          <p:cNvGraphicFramePr>
            <a:graphicFrameLocks/>
          </p:cNvGraphicFramePr>
          <p:nvPr/>
        </p:nvGraphicFramePr>
        <p:xfrm>
          <a:off x="6333419" y="1900673"/>
          <a:ext cx="5569527" cy="2098964"/>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13279957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p3"/>
          <p:cNvSpPr txBox="1">
            <a:spLocks noGrp="1"/>
          </p:cNvSpPr>
          <p:nvPr>
            <p:ph type="title" idx="4294967295"/>
          </p:nvPr>
        </p:nvSpPr>
        <p:spPr>
          <a:xfrm>
            <a:off x="0" y="111271"/>
            <a:ext cx="10515600" cy="49074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ZA" b="1" dirty="0">
                <a:solidFill>
                  <a:srgbClr val="184692"/>
                </a:solidFill>
                <a:latin typeface="Nunito ExtraBold" pitchFamily="2" charset="77"/>
                <a:ea typeface="Arial"/>
                <a:cs typeface="Arial"/>
                <a:sym typeface="Arial"/>
              </a:rPr>
              <a:t>Reason for </a:t>
            </a:r>
            <a:r>
              <a:rPr lang="en-ZA" b="1" dirty="0" err="1">
                <a:solidFill>
                  <a:srgbClr val="184692"/>
                </a:solidFill>
                <a:latin typeface="Nunito ExtraBold" pitchFamily="2" charset="77"/>
                <a:ea typeface="Arial"/>
                <a:cs typeface="Arial"/>
                <a:sym typeface="Arial"/>
              </a:rPr>
              <a:t>visting</a:t>
            </a:r>
            <a:r>
              <a:rPr lang="en-ZA" b="1" dirty="0">
                <a:solidFill>
                  <a:srgbClr val="184692"/>
                </a:solidFill>
                <a:latin typeface="Nunito ExtraBold" pitchFamily="2" charset="77"/>
                <a:ea typeface="Arial"/>
                <a:cs typeface="Arial"/>
                <a:sym typeface="Arial"/>
              </a:rPr>
              <a:t> SA, and the best experience</a:t>
            </a:r>
          </a:p>
        </p:txBody>
      </p:sp>
      <p:sp>
        <p:nvSpPr>
          <p:cNvPr id="133" name="Google Shape;133;p3"/>
          <p:cNvSpPr txBox="1"/>
          <p:nvPr/>
        </p:nvSpPr>
        <p:spPr>
          <a:xfrm>
            <a:off x="11728657" y="6496638"/>
            <a:ext cx="439699" cy="234950"/>
          </a:xfrm>
          <a:prstGeom prst="rect">
            <a:avLst/>
          </a:prstGeom>
          <a:noFill/>
          <a:ln>
            <a:noFill/>
          </a:ln>
        </p:spPr>
        <p:txBody>
          <a:bodyPr spcFirstLastPara="1" wrap="square" lIns="91425" tIns="45700" rIns="91425" bIns="45700" anchor="t" anchorCtr="0">
            <a:noAutofit/>
          </a:bodyPr>
          <a:lstStyle/>
          <a:p>
            <a:pPr marL="0" marR="0" lvl="0" indent="0" algn="l" rtl="0">
              <a:lnSpc>
                <a:spcPct val="120000"/>
              </a:lnSpc>
              <a:spcBef>
                <a:spcPts val="0"/>
              </a:spcBef>
              <a:spcAft>
                <a:spcPts val="0"/>
              </a:spcAft>
              <a:buClr>
                <a:srgbClr val="120E0B"/>
              </a:buClr>
              <a:buSzPts val="1200"/>
              <a:buFont typeface="Arial"/>
              <a:buNone/>
            </a:pPr>
            <a:fld id="{00000000-1234-1234-1234-123412341234}" type="slidenum">
              <a:rPr lang="en-ZA" sz="1100" b="0" i="0" u="none" strike="noStrike" cap="none">
                <a:latin typeface="Nunito" pitchFamily="2" charset="77"/>
                <a:ea typeface="Arial"/>
                <a:cs typeface="Arial"/>
                <a:sym typeface="Arial"/>
              </a:rPr>
              <a:t>5</a:t>
            </a:fld>
            <a:endParaRPr sz="1100" b="0" i="0" u="none" strike="noStrike" cap="none" dirty="0">
              <a:latin typeface="Nunito" pitchFamily="2" charset="77"/>
              <a:ea typeface="Arial"/>
              <a:cs typeface="Arial"/>
              <a:sym typeface="Arial"/>
            </a:endParaRPr>
          </a:p>
        </p:txBody>
      </p:sp>
      <p:graphicFrame>
        <p:nvGraphicFramePr>
          <p:cNvPr id="2" name="Chart 1">
            <a:extLst>
              <a:ext uri="{FF2B5EF4-FFF2-40B4-BE49-F238E27FC236}">
                <a16:creationId xmlns:a16="http://schemas.microsoft.com/office/drawing/2014/main" id="{8A44FA69-A44E-B82B-AFDC-B8F0DF63F21D}"/>
              </a:ext>
            </a:extLst>
          </p:cNvPr>
          <p:cNvGraphicFramePr>
            <a:graphicFrameLocks/>
          </p:cNvGraphicFramePr>
          <p:nvPr>
            <p:extLst>
              <p:ext uri="{D42A27DB-BD31-4B8C-83A1-F6EECF244321}">
                <p14:modId xmlns:p14="http://schemas.microsoft.com/office/powerpoint/2010/main" val="3179485733"/>
              </p:ext>
            </p:extLst>
          </p:nvPr>
        </p:nvGraphicFramePr>
        <p:xfrm>
          <a:off x="165856" y="1739671"/>
          <a:ext cx="5361820" cy="510384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 name="Chart 2">
            <a:extLst>
              <a:ext uri="{FF2B5EF4-FFF2-40B4-BE49-F238E27FC236}">
                <a16:creationId xmlns:a16="http://schemas.microsoft.com/office/drawing/2014/main" id="{E133A23C-7241-4CF6-A01F-EB57C49D9AB0}"/>
              </a:ext>
            </a:extLst>
          </p:cNvPr>
          <p:cNvGraphicFramePr>
            <a:graphicFrameLocks/>
          </p:cNvGraphicFramePr>
          <p:nvPr>
            <p:extLst>
              <p:ext uri="{D42A27DB-BD31-4B8C-83A1-F6EECF244321}">
                <p14:modId xmlns:p14="http://schemas.microsoft.com/office/powerpoint/2010/main" val="1633841251"/>
              </p:ext>
            </p:extLst>
          </p:nvPr>
        </p:nvGraphicFramePr>
        <p:xfrm>
          <a:off x="5756170" y="1851659"/>
          <a:ext cx="5668914" cy="4735953"/>
        </p:xfrm>
        <a:graphic>
          <a:graphicData uri="http://schemas.openxmlformats.org/drawingml/2006/chart">
            <c:chart xmlns:c="http://schemas.openxmlformats.org/drawingml/2006/chart" xmlns:r="http://schemas.openxmlformats.org/officeDocument/2006/relationships" r:id="rId4"/>
          </a:graphicData>
        </a:graphic>
      </p:graphicFrame>
      <p:sp>
        <p:nvSpPr>
          <p:cNvPr id="4" name="Google Shape;121;p2">
            <a:extLst>
              <a:ext uri="{FF2B5EF4-FFF2-40B4-BE49-F238E27FC236}">
                <a16:creationId xmlns:a16="http://schemas.microsoft.com/office/drawing/2014/main" id="{C46039E1-4E8E-3A0A-15CD-3DB1726A3B82}"/>
              </a:ext>
            </a:extLst>
          </p:cNvPr>
          <p:cNvSpPr txBox="1"/>
          <p:nvPr/>
        </p:nvSpPr>
        <p:spPr>
          <a:xfrm>
            <a:off x="188090" y="464461"/>
            <a:ext cx="8969910" cy="1221798"/>
          </a:xfrm>
          <a:prstGeom prst="rect">
            <a:avLst/>
          </a:prstGeom>
          <a:noFill/>
          <a:ln>
            <a:noFill/>
          </a:ln>
        </p:spPr>
        <p:txBody>
          <a:bodyPr spcFirstLastPara="1" wrap="square" lIns="0" tIns="0" rIns="0" bIns="0" anchor="t" anchorCtr="0">
            <a:normAutofit lnSpcReduction="10000"/>
          </a:bodyPr>
          <a:lstStyle>
            <a:defPPr>
              <a:defRPr lang="en-US"/>
            </a:defPPr>
            <a:lvl1pPr marR="0" lvl="0" indent="0">
              <a:lnSpc>
                <a:spcPct val="80000"/>
              </a:lnSpc>
              <a:spcBef>
                <a:spcPts val="0"/>
              </a:spcBef>
              <a:spcAft>
                <a:spcPts val="0"/>
              </a:spcAft>
              <a:buClr>
                <a:srgbClr val="120E0B"/>
              </a:buClr>
              <a:buSzPts val="2000"/>
              <a:buFont typeface="Arial"/>
              <a:buNone/>
              <a:defRPr sz="2000" b="1" i="0" u="none" strike="noStrike" cap="none">
                <a:solidFill>
                  <a:srgbClr val="FBFFFD"/>
                </a:solidFill>
                <a:latin typeface="Nunito" pitchFamily="2" charset="0"/>
                <a:ea typeface="Arial"/>
                <a:cs typeface="Arial"/>
              </a:defRPr>
            </a:lvl1pPr>
          </a:lstStyle>
          <a:p>
            <a:pPr>
              <a:lnSpc>
                <a:spcPct val="107000"/>
              </a:lnSpc>
              <a:spcAft>
                <a:spcPts val="800"/>
              </a:spcAft>
            </a:pPr>
            <a:br>
              <a:rPr lang="en-US" sz="1600" dirty="0"/>
            </a:br>
            <a:r>
              <a:rPr lang="en-US" sz="1800" kern="100" dirty="0">
                <a:latin typeface="Aptos" panose="020B0004020202020204" pitchFamily="34" charset="0"/>
                <a:cs typeface="Times New Roman" panose="02020603050405020304" pitchFamily="18" charset="0"/>
              </a:rPr>
              <a:t>In 2023, the primary motivation for tourists who incorporate adventure into their trips is to experience South Africa's natural scenery, diverse attractions, safaris, and South </a:t>
            </a:r>
            <a:r>
              <a:rPr lang="en-US" sz="1800" kern="100" dirty="0" err="1">
                <a:latin typeface="Aptos" panose="020B0004020202020204" pitchFamily="34" charset="0"/>
                <a:cs typeface="Times New Roman" panose="02020603050405020304" pitchFamily="18" charset="0"/>
              </a:rPr>
              <a:t>Africas</a:t>
            </a:r>
            <a:r>
              <a:rPr lang="en-US" sz="1800" kern="100" dirty="0">
                <a:latin typeface="Aptos" panose="020B0004020202020204" pitchFamily="34" charset="0"/>
                <a:cs typeface="Times New Roman" panose="02020603050405020304" pitchFamily="18" charset="0"/>
              </a:rPr>
              <a:t> perceived uniqueness.</a:t>
            </a:r>
          </a:p>
        </p:txBody>
      </p:sp>
    </p:spTree>
    <p:extLst>
      <p:ext uri="{BB962C8B-B14F-4D97-AF65-F5344CB8AC3E}">
        <p14:creationId xmlns:p14="http://schemas.microsoft.com/office/powerpoint/2010/main" val="36495719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4"/>
          <p:cNvSpPr txBox="1">
            <a:spLocks noGrp="1"/>
          </p:cNvSpPr>
          <p:nvPr>
            <p:ph type="title"/>
          </p:nvPr>
        </p:nvSpPr>
        <p:spPr>
          <a:xfrm>
            <a:off x="212725" y="80824"/>
            <a:ext cx="10515600" cy="1325563"/>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ZA" b="1" dirty="0">
                <a:solidFill>
                  <a:schemeClr val="bg1"/>
                </a:solidFill>
                <a:latin typeface="Nunito ExtraBold" pitchFamily="2" charset="77"/>
                <a:ea typeface="Arial"/>
                <a:cs typeface="Arial"/>
                <a:sym typeface="Arial"/>
              </a:rPr>
              <a:t>Seasonality</a:t>
            </a:r>
            <a:endParaRPr b="1" dirty="0">
              <a:solidFill>
                <a:schemeClr val="bg1"/>
              </a:solidFill>
              <a:latin typeface="Nunito ExtraBold" pitchFamily="2" charset="77"/>
              <a:ea typeface="Arial"/>
              <a:cs typeface="Arial"/>
              <a:sym typeface="Arial"/>
            </a:endParaRPr>
          </a:p>
        </p:txBody>
      </p:sp>
      <p:graphicFrame>
        <p:nvGraphicFramePr>
          <p:cNvPr id="2" name="Chart 1">
            <a:extLst>
              <a:ext uri="{FF2B5EF4-FFF2-40B4-BE49-F238E27FC236}">
                <a16:creationId xmlns:a16="http://schemas.microsoft.com/office/drawing/2014/main" id="{ED445968-F15E-BC0D-1F72-CB096EAC7948}"/>
              </a:ext>
            </a:extLst>
          </p:cNvPr>
          <p:cNvGraphicFramePr>
            <a:graphicFrameLocks/>
          </p:cNvGraphicFramePr>
          <p:nvPr>
            <p:extLst>
              <p:ext uri="{D42A27DB-BD31-4B8C-83A1-F6EECF244321}">
                <p14:modId xmlns:p14="http://schemas.microsoft.com/office/powerpoint/2010/main" val="3412118357"/>
              </p:ext>
            </p:extLst>
          </p:nvPr>
        </p:nvGraphicFramePr>
        <p:xfrm>
          <a:off x="8347587" y="2325328"/>
          <a:ext cx="3529781" cy="4451848"/>
        </p:xfrm>
        <a:graphic>
          <a:graphicData uri="http://schemas.openxmlformats.org/drawingml/2006/chart">
            <c:chart xmlns:c="http://schemas.openxmlformats.org/drawingml/2006/chart" xmlns:r="http://schemas.openxmlformats.org/officeDocument/2006/relationships" r:id="rId3"/>
          </a:graphicData>
        </a:graphic>
      </p:graphicFrame>
      <p:sp>
        <p:nvSpPr>
          <p:cNvPr id="3" name="Google Shape;121;p2">
            <a:extLst>
              <a:ext uri="{FF2B5EF4-FFF2-40B4-BE49-F238E27FC236}">
                <a16:creationId xmlns:a16="http://schemas.microsoft.com/office/drawing/2014/main" id="{3E0A14B5-A8CB-14B6-326F-660A8D005436}"/>
              </a:ext>
            </a:extLst>
          </p:cNvPr>
          <p:cNvSpPr txBox="1"/>
          <p:nvPr/>
        </p:nvSpPr>
        <p:spPr>
          <a:xfrm>
            <a:off x="329045" y="511652"/>
            <a:ext cx="8969910" cy="1221798"/>
          </a:xfrm>
          <a:prstGeom prst="rect">
            <a:avLst/>
          </a:prstGeom>
          <a:noFill/>
          <a:ln>
            <a:noFill/>
          </a:ln>
        </p:spPr>
        <p:txBody>
          <a:bodyPr spcFirstLastPara="1" wrap="square" lIns="0" tIns="0" rIns="0" bIns="0" anchor="t" anchorCtr="0">
            <a:normAutofit/>
          </a:bodyPr>
          <a:lstStyle>
            <a:defPPr>
              <a:defRPr lang="en-US"/>
            </a:defPPr>
            <a:lvl1pPr marR="0" lvl="0" indent="0">
              <a:lnSpc>
                <a:spcPct val="107000"/>
              </a:lnSpc>
              <a:spcBef>
                <a:spcPts val="0"/>
              </a:spcBef>
              <a:spcAft>
                <a:spcPts val="800"/>
              </a:spcAft>
              <a:buClr>
                <a:srgbClr val="120E0B"/>
              </a:buClr>
              <a:buSzPts val="2000"/>
              <a:buFont typeface="Arial"/>
              <a:buNone/>
              <a:defRPr sz="1600" b="1" i="0" u="none" strike="noStrike" cap="none">
                <a:solidFill>
                  <a:srgbClr val="FBFFFD"/>
                </a:solidFill>
                <a:latin typeface="Nunito" pitchFamily="2" charset="0"/>
                <a:ea typeface="Arial"/>
                <a:cs typeface="Arial"/>
              </a:defRPr>
            </a:lvl1pPr>
          </a:lstStyle>
          <a:p>
            <a:br>
              <a:rPr lang="en-US" dirty="0"/>
            </a:br>
            <a:br>
              <a:rPr lang="en-US" dirty="0"/>
            </a:br>
            <a:r>
              <a:rPr lang="en-US" dirty="0"/>
              <a:t>The majority of adventure travellers tend to visit South Africa during the latter part of the year, with peak travel occurring in the final three months</a:t>
            </a:r>
          </a:p>
        </p:txBody>
      </p:sp>
      <p:graphicFrame>
        <p:nvGraphicFramePr>
          <p:cNvPr id="5" name="Chart 4">
            <a:extLst>
              <a:ext uri="{FF2B5EF4-FFF2-40B4-BE49-F238E27FC236}">
                <a16:creationId xmlns:a16="http://schemas.microsoft.com/office/drawing/2014/main" id="{2726570B-3B96-5CD6-DFEB-B5F10A167D0E}"/>
              </a:ext>
            </a:extLst>
          </p:cNvPr>
          <p:cNvGraphicFramePr>
            <a:graphicFrameLocks/>
          </p:cNvGraphicFramePr>
          <p:nvPr>
            <p:extLst>
              <p:ext uri="{D42A27DB-BD31-4B8C-83A1-F6EECF244321}">
                <p14:modId xmlns:p14="http://schemas.microsoft.com/office/powerpoint/2010/main" val="3898621120"/>
              </p:ext>
            </p:extLst>
          </p:nvPr>
        </p:nvGraphicFramePr>
        <p:xfrm>
          <a:off x="212725" y="2325328"/>
          <a:ext cx="7662914" cy="4451848"/>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4836729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4"/>
          <p:cNvSpPr txBox="1">
            <a:spLocks noGrp="1"/>
          </p:cNvSpPr>
          <p:nvPr>
            <p:ph type="title"/>
          </p:nvPr>
        </p:nvSpPr>
        <p:spPr>
          <a:xfrm>
            <a:off x="266700" y="220447"/>
            <a:ext cx="10515600" cy="507141"/>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ZA" b="1" dirty="0">
                <a:solidFill>
                  <a:schemeClr val="bg1"/>
                </a:solidFill>
                <a:latin typeface="Nunito ExtraBold" pitchFamily="2" charset="77"/>
                <a:ea typeface="Arial"/>
                <a:cs typeface="Arial"/>
                <a:sym typeface="Arial"/>
              </a:rPr>
              <a:t>Booking of accommodation and air ticket</a:t>
            </a:r>
            <a:endParaRPr b="1" dirty="0">
              <a:solidFill>
                <a:schemeClr val="bg1"/>
              </a:solidFill>
              <a:latin typeface="Nunito ExtraBold" pitchFamily="2" charset="77"/>
              <a:ea typeface="Arial"/>
              <a:cs typeface="Arial"/>
              <a:sym typeface="Arial"/>
            </a:endParaRPr>
          </a:p>
        </p:txBody>
      </p:sp>
      <p:graphicFrame>
        <p:nvGraphicFramePr>
          <p:cNvPr id="4" name="Chart 3">
            <a:extLst>
              <a:ext uri="{FF2B5EF4-FFF2-40B4-BE49-F238E27FC236}">
                <a16:creationId xmlns:a16="http://schemas.microsoft.com/office/drawing/2014/main" id="{BE8F510E-F98A-0262-4C12-D97DF0671BE1}"/>
              </a:ext>
            </a:extLst>
          </p:cNvPr>
          <p:cNvGraphicFramePr>
            <a:graphicFrameLocks/>
          </p:cNvGraphicFramePr>
          <p:nvPr>
            <p:extLst>
              <p:ext uri="{D42A27DB-BD31-4B8C-83A1-F6EECF244321}">
                <p14:modId xmlns:p14="http://schemas.microsoft.com/office/powerpoint/2010/main" val="809075138"/>
              </p:ext>
            </p:extLst>
          </p:nvPr>
        </p:nvGraphicFramePr>
        <p:xfrm>
          <a:off x="6194323" y="2352366"/>
          <a:ext cx="5562600" cy="438350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Chart 4">
            <a:extLst>
              <a:ext uri="{FF2B5EF4-FFF2-40B4-BE49-F238E27FC236}">
                <a16:creationId xmlns:a16="http://schemas.microsoft.com/office/drawing/2014/main" id="{099A0263-976B-44D1-9503-930F24E5DAB6}"/>
              </a:ext>
            </a:extLst>
          </p:cNvPr>
          <p:cNvGraphicFramePr>
            <a:graphicFrameLocks/>
          </p:cNvGraphicFramePr>
          <p:nvPr>
            <p:extLst>
              <p:ext uri="{D42A27DB-BD31-4B8C-83A1-F6EECF244321}">
                <p14:modId xmlns:p14="http://schemas.microsoft.com/office/powerpoint/2010/main" val="1908389828"/>
              </p:ext>
            </p:extLst>
          </p:nvPr>
        </p:nvGraphicFramePr>
        <p:xfrm>
          <a:off x="266700" y="2254045"/>
          <a:ext cx="5485171" cy="4383508"/>
        </p:xfrm>
        <a:graphic>
          <a:graphicData uri="http://schemas.openxmlformats.org/drawingml/2006/chart">
            <c:chart xmlns:c="http://schemas.openxmlformats.org/drawingml/2006/chart" xmlns:r="http://schemas.openxmlformats.org/officeDocument/2006/relationships" r:id="rId4"/>
          </a:graphicData>
        </a:graphic>
      </p:graphicFrame>
      <p:sp>
        <p:nvSpPr>
          <p:cNvPr id="6" name="Google Shape;121;p2">
            <a:extLst>
              <a:ext uri="{FF2B5EF4-FFF2-40B4-BE49-F238E27FC236}">
                <a16:creationId xmlns:a16="http://schemas.microsoft.com/office/drawing/2014/main" id="{7DF86E0B-7626-C47E-78AC-0D2C153B6B06}"/>
              </a:ext>
            </a:extLst>
          </p:cNvPr>
          <p:cNvSpPr txBox="1"/>
          <p:nvPr/>
        </p:nvSpPr>
        <p:spPr>
          <a:xfrm>
            <a:off x="329044" y="511652"/>
            <a:ext cx="11090795" cy="1221798"/>
          </a:xfrm>
          <a:prstGeom prst="rect">
            <a:avLst/>
          </a:prstGeom>
          <a:noFill/>
          <a:ln>
            <a:noFill/>
          </a:ln>
        </p:spPr>
        <p:txBody>
          <a:bodyPr spcFirstLastPara="1" wrap="square" lIns="0" tIns="0" rIns="0" bIns="0" anchor="t" anchorCtr="0">
            <a:normAutofit fontScale="92500"/>
          </a:bodyPr>
          <a:lstStyle>
            <a:defPPr>
              <a:defRPr lang="en-US"/>
            </a:defPPr>
            <a:lvl1pPr marR="0" lvl="0" indent="0">
              <a:lnSpc>
                <a:spcPct val="80000"/>
              </a:lnSpc>
              <a:spcBef>
                <a:spcPts val="0"/>
              </a:spcBef>
              <a:spcAft>
                <a:spcPts val="0"/>
              </a:spcAft>
              <a:buClr>
                <a:srgbClr val="120E0B"/>
              </a:buClr>
              <a:buSzPts val="2000"/>
              <a:buFont typeface="Arial"/>
              <a:buNone/>
              <a:defRPr sz="2000" b="1" i="0" u="none" strike="noStrike" cap="none">
                <a:solidFill>
                  <a:srgbClr val="FBFFFD"/>
                </a:solidFill>
                <a:latin typeface="Nunito" pitchFamily="2" charset="0"/>
                <a:ea typeface="Arial"/>
                <a:cs typeface="Arial"/>
              </a:defRPr>
            </a:lvl1pPr>
          </a:lstStyle>
          <a:p>
            <a:pPr>
              <a:lnSpc>
                <a:spcPct val="107000"/>
              </a:lnSpc>
              <a:spcAft>
                <a:spcPts val="800"/>
              </a:spcAft>
            </a:pPr>
            <a:br>
              <a:rPr lang="en-US" sz="1600" dirty="0"/>
            </a:br>
            <a:r>
              <a:rPr lang="en-US" sz="1800" kern="100" dirty="0">
                <a:latin typeface="Aptos" panose="020B0004020202020204" pitchFamily="34" charset="0"/>
                <a:cs typeface="Times New Roman" panose="02020603050405020304" pitchFamily="18" charset="0"/>
              </a:rPr>
              <a:t>These travellers easily book airline tickets directly with the airline via the internet or through online travel agents or travel aggregators. Accommodations are typically arranged through online travel agents, and there has been a decline in the preference for booking directly with the accommodation provider compared to 2019.</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4"/>
          <p:cNvSpPr txBox="1">
            <a:spLocks noGrp="1"/>
          </p:cNvSpPr>
          <p:nvPr>
            <p:ph type="title"/>
          </p:nvPr>
        </p:nvSpPr>
        <p:spPr>
          <a:xfrm>
            <a:off x="169298" y="59368"/>
            <a:ext cx="11649075" cy="550092"/>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ZA" b="1" dirty="0">
                <a:solidFill>
                  <a:schemeClr val="bg1"/>
                </a:solidFill>
                <a:latin typeface="Nunito ExtraBold" pitchFamily="2" charset="77"/>
                <a:ea typeface="Arial"/>
                <a:cs typeface="Arial"/>
                <a:sym typeface="Arial"/>
              </a:rPr>
              <a:t>Purpose of visit and package type</a:t>
            </a:r>
            <a:endParaRPr b="1" dirty="0">
              <a:solidFill>
                <a:schemeClr val="bg1"/>
              </a:solidFill>
              <a:latin typeface="Nunito ExtraBold" pitchFamily="2" charset="77"/>
              <a:ea typeface="Arial"/>
              <a:cs typeface="Arial"/>
              <a:sym typeface="Arial"/>
            </a:endParaRPr>
          </a:p>
        </p:txBody>
      </p:sp>
      <p:sp>
        <p:nvSpPr>
          <p:cNvPr id="140" name="Google Shape;140;p4"/>
          <p:cNvSpPr txBox="1">
            <a:spLocks noGrp="1"/>
          </p:cNvSpPr>
          <p:nvPr>
            <p:ph type="sldNum" sz="quarter" idx="4294967295"/>
          </p:nvPr>
        </p:nvSpPr>
        <p:spPr>
          <a:xfrm>
            <a:off x="11613775" y="6394450"/>
            <a:ext cx="456306"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ZA" sz="1100">
                <a:solidFill>
                  <a:schemeClr val="tx1"/>
                </a:solidFill>
                <a:ea typeface="Arial"/>
                <a:cs typeface="Arial"/>
                <a:sym typeface="Arial"/>
              </a:rPr>
              <a:t>8</a:t>
            </a:fld>
            <a:endParaRPr sz="1100" dirty="0">
              <a:solidFill>
                <a:schemeClr val="tx1"/>
              </a:solidFill>
              <a:ea typeface="Arial"/>
              <a:cs typeface="Arial"/>
              <a:sym typeface="Arial"/>
            </a:endParaRPr>
          </a:p>
        </p:txBody>
      </p:sp>
      <p:graphicFrame>
        <p:nvGraphicFramePr>
          <p:cNvPr id="2" name="Chart 1">
            <a:extLst>
              <a:ext uri="{FF2B5EF4-FFF2-40B4-BE49-F238E27FC236}">
                <a16:creationId xmlns:a16="http://schemas.microsoft.com/office/drawing/2014/main" id="{4C0B7A97-B703-2364-4B60-61B7D3AD1EA5}"/>
              </a:ext>
            </a:extLst>
          </p:cNvPr>
          <p:cNvGraphicFramePr>
            <a:graphicFrameLocks/>
          </p:cNvGraphicFramePr>
          <p:nvPr>
            <p:extLst>
              <p:ext uri="{D42A27DB-BD31-4B8C-83A1-F6EECF244321}">
                <p14:modId xmlns:p14="http://schemas.microsoft.com/office/powerpoint/2010/main" val="881176837"/>
              </p:ext>
            </p:extLst>
          </p:nvPr>
        </p:nvGraphicFramePr>
        <p:xfrm>
          <a:off x="334298" y="2330151"/>
          <a:ext cx="5171768" cy="430585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 name="Chart 2">
            <a:extLst>
              <a:ext uri="{FF2B5EF4-FFF2-40B4-BE49-F238E27FC236}">
                <a16:creationId xmlns:a16="http://schemas.microsoft.com/office/drawing/2014/main" id="{4501121F-603A-DE0B-3B85-40E9D5BEBE7C}"/>
              </a:ext>
            </a:extLst>
          </p:cNvPr>
          <p:cNvGraphicFramePr>
            <a:graphicFrameLocks/>
          </p:cNvGraphicFramePr>
          <p:nvPr>
            <p:extLst>
              <p:ext uri="{D42A27DB-BD31-4B8C-83A1-F6EECF244321}">
                <p14:modId xmlns:p14="http://schemas.microsoft.com/office/powerpoint/2010/main" val="3127468355"/>
              </p:ext>
            </p:extLst>
          </p:nvPr>
        </p:nvGraphicFramePr>
        <p:xfrm>
          <a:off x="6096000" y="2271159"/>
          <a:ext cx="5348748" cy="4305853"/>
        </p:xfrm>
        <a:graphic>
          <a:graphicData uri="http://schemas.openxmlformats.org/drawingml/2006/chart">
            <c:chart xmlns:c="http://schemas.openxmlformats.org/drawingml/2006/chart" xmlns:r="http://schemas.openxmlformats.org/officeDocument/2006/relationships" r:id="rId4"/>
          </a:graphicData>
        </a:graphic>
      </p:graphicFrame>
      <p:sp>
        <p:nvSpPr>
          <p:cNvPr id="4" name="Google Shape;121;p2">
            <a:extLst>
              <a:ext uri="{FF2B5EF4-FFF2-40B4-BE49-F238E27FC236}">
                <a16:creationId xmlns:a16="http://schemas.microsoft.com/office/drawing/2014/main" id="{2DBD20EA-A8EC-371E-4327-0E74E18DF00A}"/>
              </a:ext>
            </a:extLst>
          </p:cNvPr>
          <p:cNvSpPr txBox="1"/>
          <p:nvPr/>
        </p:nvSpPr>
        <p:spPr>
          <a:xfrm>
            <a:off x="329045" y="718458"/>
            <a:ext cx="11284730" cy="1221798"/>
          </a:xfrm>
          <a:prstGeom prst="rect">
            <a:avLst/>
          </a:prstGeom>
          <a:noFill/>
          <a:ln>
            <a:noFill/>
          </a:ln>
        </p:spPr>
        <p:txBody>
          <a:bodyPr spcFirstLastPara="1" wrap="square" lIns="0" tIns="0" rIns="0" bIns="0" anchor="t" anchorCtr="0">
            <a:normAutofit/>
          </a:bodyPr>
          <a:lstStyle>
            <a:defPPr>
              <a:defRPr lang="en-US"/>
            </a:defPPr>
            <a:lvl1pPr marR="0" lvl="0" indent="0">
              <a:lnSpc>
                <a:spcPct val="107000"/>
              </a:lnSpc>
              <a:spcBef>
                <a:spcPts val="0"/>
              </a:spcBef>
              <a:spcAft>
                <a:spcPts val="800"/>
              </a:spcAft>
              <a:buClr>
                <a:srgbClr val="120E0B"/>
              </a:buClr>
              <a:buSzPts val="2000"/>
              <a:buFont typeface="Arial"/>
              <a:buNone/>
              <a:defRPr sz="1600" b="1" i="0" u="none" strike="noStrike" cap="none">
                <a:solidFill>
                  <a:srgbClr val="FBFFFD"/>
                </a:solidFill>
                <a:latin typeface="Nunito" pitchFamily="2" charset="0"/>
                <a:ea typeface="Arial"/>
                <a:cs typeface="Arial"/>
              </a:defRPr>
            </a:lvl1pPr>
          </a:lstStyle>
          <a:p>
            <a:r>
              <a:rPr lang="en-US" dirty="0"/>
              <a:t>Holiday is the primary purpose of visit for travellers engaging in adventure activities, with the majority preferring to book independently. Following this, travellers are inclined to opt for fully inclusive packages.</a:t>
            </a:r>
          </a:p>
        </p:txBody>
      </p:sp>
    </p:spTree>
    <p:extLst>
      <p:ext uri="{BB962C8B-B14F-4D97-AF65-F5344CB8AC3E}">
        <p14:creationId xmlns:p14="http://schemas.microsoft.com/office/powerpoint/2010/main" val="27555167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6"/>
          <p:cNvSpPr txBox="1"/>
          <p:nvPr/>
        </p:nvSpPr>
        <p:spPr>
          <a:xfrm>
            <a:off x="368300" y="472684"/>
            <a:ext cx="11329639" cy="937693"/>
          </a:xfrm>
          <a:prstGeom prst="rect">
            <a:avLst/>
          </a:prstGeom>
          <a:noFill/>
          <a:ln>
            <a:noFill/>
          </a:ln>
        </p:spPr>
        <p:txBody>
          <a:bodyPr spcFirstLastPara="1" wrap="square" lIns="25400" tIns="25400" rIns="25400" bIns="25400" anchor="ctr" anchorCtr="0">
            <a:spAutoFit/>
          </a:bodyPr>
          <a:lstStyle/>
          <a:p>
            <a:pPr marL="0" marR="0" lvl="0" indent="0" algn="l" rtl="0">
              <a:lnSpc>
                <a:spcPct val="120000"/>
              </a:lnSpc>
              <a:spcBef>
                <a:spcPts val="0"/>
              </a:spcBef>
              <a:spcAft>
                <a:spcPts val="0"/>
              </a:spcAft>
              <a:buClr>
                <a:srgbClr val="120E0B"/>
              </a:buClr>
              <a:buSzPts val="2000"/>
              <a:buFont typeface="Arial"/>
              <a:buNone/>
            </a:pPr>
            <a:r>
              <a:rPr lang="en-US" sz="3000" b="1" dirty="0">
                <a:solidFill>
                  <a:schemeClr val="bg1"/>
                </a:solidFill>
                <a:latin typeface="Nunito ExtraBold" pitchFamily="2" charset="77"/>
                <a:sym typeface="Arial"/>
              </a:rPr>
              <a:t>Bednights by province</a:t>
            </a:r>
          </a:p>
          <a:p>
            <a:pPr marL="0" marR="0" lvl="0" indent="0" algn="l" rtl="0">
              <a:lnSpc>
                <a:spcPct val="120000"/>
              </a:lnSpc>
              <a:spcBef>
                <a:spcPts val="0"/>
              </a:spcBef>
              <a:spcAft>
                <a:spcPts val="0"/>
              </a:spcAft>
              <a:buClr>
                <a:srgbClr val="120E0B"/>
              </a:buClr>
              <a:buSzPts val="2000"/>
              <a:buFont typeface="Arial"/>
              <a:buNone/>
            </a:pPr>
            <a:r>
              <a:rPr lang="en-US" b="1" dirty="0">
                <a:solidFill>
                  <a:schemeClr val="bg1"/>
                </a:solidFill>
                <a:latin typeface="Nunito ExtraBold" pitchFamily="2" charset="77"/>
                <a:sym typeface="Arial"/>
              </a:rPr>
              <a:t>T</a:t>
            </a:r>
            <a:r>
              <a:rPr lang="en-ZA" b="1" dirty="0">
                <a:solidFill>
                  <a:schemeClr val="bg1"/>
                </a:solidFill>
                <a:latin typeface="Nunito ExtraBold" pitchFamily="2" charset="77"/>
                <a:sym typeface="Arial"/>
              </a:rPr>
              <a:t>he Western Cape is by far the most visited province with the most bednights spent in the province.</a:t>
            </a:r>
            <a:endParaRPr b="1" u="none" strike="noStrike" cap="none" dirty="0">
              <a:solidFill>
                <a:schemeClr val="bg1"/>
              </a:solidFill>
              <a:latin typeface="Nunito ExtraBold" pitchFamily="2" charset="77"/>
              <a:sym typeface="Arial"/>
            </a:endParaRPr>
          </a:p>
        </p:txBody>
      </p:sp>
      <p:sp>
        <p:nvSpPr>
          <p:cNvPr id="153" name="Google Shape;153;p6"/>
          <p:cNvSpPr txBox="1"/>
          <p:nvPr/>
        </p:nvSpPr>
        <p:spPr>
          <a:xfrm>
            <a:off x="11748739" y="6465419"/>
            <a:ext cx="439699" cy="234950"/>
          </a:xfrm>
          <a:prstGeom prst="rect">
            <a:avLst/>
          </a:prstGeom>
          <a:noFill/>
          <a:ln>
            <a:noFill/>
          </a:ln>
        </p:spPr>
        <p:txBody>
          <a:bodyPr spcFirstLastPara="1" wrap="square" lIns="91425" tIns="45700" rIns="91425" bIns="45700" anchor="t" anchorCtr="0">
            <a:noAutofit/>
          </a:bodyPr>
          <a:lstStyle/>
          <a:p>
            <a:pPr marL="0" marR="0" lvl="0" indent="0" algn="l" rtl="0">
              <a:lnSpc>
                <a:spcPct val="120000"/>
              </a:lnSpc>
              <a:spcBef>
                <a:spcPts val="0"/>
              </a:spcBef>
              <a:spcAft>
                <a:spcPts val="0"/>
              </a:spcAft>
              <a:buClr>
                <a:srgbClr val="120E0B"/>
              </a:buClr>
              <a:buSzPts val="1200"/>
              <a:buFont typeface="Arial"/>
              <a:buNone/>
            </a:pPr>
            <a:fld id="{00000000-1234-1234-1234-123412341234}" type="slidenum">
              <a:rPr lang="en-ZA" sz="1100" b="0" i="0" u="none" strike="noStrike" cap="none">
                <a:solidFill>
                  <a:srgbClr val="120E0B"/>
                </a:solidFill>
                <a:latin typeface="Nunito" pitchFamily="2" charset="77"/>
                <a:ea typeface="Arial"/>
                <a:cs typeface="Arial"/>
                <a:sym typeface="Arial"/>
              </a:rPr>
              <a:t>9</a:t>
            </a:fld>
            <a:endParaRPr sz="1100" b="0" i="0" u="none" strike="noStrike" cap="none" dirty="0">
              <a:solidFill>
                <a:srgbClr val="120E0B"/>
              </a:solidFill>
              <a:latin typeface="Nunito" pitchFamily="2" charset="77"/>
              <a:ea typeface="Arial"/>
              <a:cs typeface="Arial"/>
              <a:sym typeface="Arial"/>
            </a:endParaRPr>
          </a:p>
        </p:txBody>
      </p:sp>
      <p:graphicFrame>
        <p:nvGraphicFramePr>
          <p:cNvPr id="2" name="Chart 1">
            <a:extLst>
              <a:ext uri="{FF2B5EF4-FFF2-40B4-BE49-F238E27FC236}">
                <a16:creationId xmlns:a16="http://schemas.microsoft.com/office/drawing/2014/main" id="{F004FE0C-32C0-9E47-431F-AC55455ACFD7}"/>
              </a:ext>
            </a:extLst>
          </p:cNvPr>
          <p:cNvGraphicFramePr>
            <a:graphicFrameLocks/>
          </p:cNvGraphicFramePr>
          <p:nvPr>
            <p:extLst>
              <p:ext uri="{D42A27DB-BD31-4B8C-83A1-F6EECF244321}">
                <p14:modId xmlns:p14="http://schemas.microsoft.com/office/powerpoint/2010/main" val="433269923"/>
              </p:ext>
            </p:extLst>
          </p:nvPr>
        </p:nvGraphicFramePr>
        <p:xfrm>
          <a:off x="285135" y="2310581"/>
          <a:ext cx="7461701" cy="4277031"/>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Presentation template HQ</Template>
  <TotalTime>3</TotalTime>
  <Words>749</Words>
  <Application>Microsoft Office PowerPoint</Application>
  <PresentationFormat>Widescreen</PresentationFormat>
  <Paragraphs>55</Paragraphs>
  <Slides>11</Slides>
  <Notes>10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Arial</vt:lpstr>
      <vt:lpstr>Calibri</vt:lpstr>
      <vt:lpstr>Aptos</vt:lpstr>
      <vt:lpstr>Nunito ExtraBold</vt:lpstr>
      <vt:lpstr>Nunito</vt:lpstr>
      <vt:lpstr>Office Theme</vt:lpstr>
      <vt:lpstr>PowerPoint Presentation</vt:lpstr>
      <vt:lpstr>PowerPoint Presentation</vt:lpstr>
      <vt:lpstr>PowerPoint Presentation</vt:lpstr>
      <vt:lpstr>PowerPoint Presentation</vt:lpstr>
      <vt:lpstr>Reason for visting SA, and the best experience</vt:lpstr>
      <vt:lpstr>Seasonality</vt:lpstr>
      <vt:lpstr>Booking of accommodation and air ticket</vt:lpstr>
      <vt:lpstr>Purpose of visit and package type</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Neesha Pillay</dc:creator>
  <cp:lastModifiedBy>Neesha Pillay</cp:lastModifiedBy>
  <cp:revision>36</cp:revision>
  <dcterms:created xsi:type="dcterms:W3CDTF">2018-02-15T06:43:05Z</dcterms:created>
  <dcterms:modified xsi:type="dcterms:W3CDTF">2025-03-18T10:06:46Z</dcterms:modified>
</cp:coreProperties>
</file>