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73" d="100"/>
          <a:sy n="73" d="100"/>
        </p:scale>
        <p:origin x="4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E1C73-7E44-4A0F-8A71-1C6D39417A13}" type="datetimeFigureOut">
              <a:rPr lang="en-ZA" smtClean="0"/>
              <a:t>2020/04/08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6F57C4-84EA-4C8F-889F-BDFAA60A376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93709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69A91E-A2FE-4701-B2F4-DEE9622AEB70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Z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55650"/>
            <a:ext cx="6691313" cy="3765550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9361" y="4772964"/>
            <a:ext cx="5056468" cy="4519042"/>
          </a:xfrm>
          <a:noFill/>
          <a:ln/>
        </p:spPr>
        <p:txBody>
          <a:bodyPr/>
          <a:lstStyle/>
          <a:p>
            <a:pPr eaLnBrk="1" hangingPunct="1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85027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4770AAA-E9CC-455F-A07C-FA40AA6A87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" t="6473" r="175" b="21621"/>
          <a:stretch/>
        </p:blipFill>
        <p:spPr>
          <a:xfrm>
            <a:off x="-2" y="1907367"/>
            <a:ext cx="12192002" cy="495063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7C808C5A-6EEB-4003-A5C1-6794B8C47E60}"/>
              </a:ext>
            </a:extLst>
          </p:cNvPr>
          <p:cNvGrpSpPr/>
          <p:nvPr userDrawn="1"/>
        </p:nvGrpSpPr>
        <p:grpSpPr>
          <a:xfrm>
            <a:off x="0" y="0"/>
            <a:ext cx="12191999" cy="1962509"/>
            <a:chOff x="0" y="3429000"/>
            <a:chExt cx="12191999" cy="196250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822C3DE-9E6B-43B5-9C5B-4B1FF767658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79"/>
            <a:stretch/>
          </p:blipFill>
          <p:spPr>
            <a:xfrm>
              <a:off x="6870924" y="3429000"/>
              <a:ext cx="5321075" cy="1962509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14C6BFC-F73E-4218-BD0D-32F36E7FBBE5}"/>
                </a:ext>
              </a:extLst>
            </p:cNvPr>
            <p:cNvSpPr/>
            <p:nvPr userDrawn="1"/>
          </p:nvSpPr>
          <p:spPr>
            <a:xfrm>
              <a:off x="0" y="3429000"/>
              <a:ext cx="8445260" cy="1962509"/>
            </a:xfrm>
            <a:prstGeom prst="rect">
              <a:avLst/>
            </a:prstGeom>
            <a:solidFill>
              <a:srgbClr val="0911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Flowchart: Decision 10">
              <a:extLst>
                <a:ext uri="{FF2B5EF4-FFF2-40B4-BE49-F238E27FC236}">
                  <a16:creationId xmlns:a16="http://schemas.microsoft.com/office/drawing/2014/main" id="{3F7AE2D8-32DD-41BF-B0FF-391ED9227A83}"/>
                </a:ext>
              </a:extLst>
            </p:cNvPr>
            <p:cNvSpPr/>
            <p:nvPr userDrawn="1"/>
          </p:nvSpPr>
          <p:spPr>
            <a:xfrm>
              <a:off x="6870923" y="3429001"/>
              <a:ext cx="4528884" cy="1953882"/>
            </a:xfrm>
            <a:prstGeom prst="flowChartDecision">
              <a:avLst/>
            </a:prstGeom>
            <a:solidFill>
              <a:srgbClr val="0911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982FBA6-5A75-4BE4-AC0E-1AADF63F43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8060" y="337359"/>
            <a:ext cx="8370498" cy="1232649"/>
          </a:xfrm>
        </p:spPr>
        <p:txBody>
          <a:bodyPr anchor="ctr">
            <a:normAutofit/>
          </a:bodyPr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62474E-B459-480D-968F-F13959C64B8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525" y="6014048"/>
            <a:ext cx="661819" cy="66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398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13F4931-5A5A-4D21-A432-D10426F0EF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2270" y="4029075"/>
            <a:ext cx="12053269" cy="2781296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544231C9-4B44-4E65-A067-1D2D669108B5}"/>
              </a:ext>
            </a:extLst>
          </p:cNvPr>
          <p:cNvSpPr/>
          <p:nvPr userDrawn="1"/>
        </p:nvSpPr>
        <p:spPr>
          <a:xfrm>
            <a:off x="-8186" y="4"/>
            <a:ext cx="12200186" cy="7904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B2295A-70D0-4759-ACC6-FD8EC4493ACC}"/>
              </a:ext>
            </a:extLst>
          </p:cNvPr>
          <p:cNvSpPr/>
          <p:nvPr userDrawn="1"/>
        </p:nvSpPr>
        <p:spPr>
          <a:xfrm>
            <a:off x="11797409" y="6505579"/>
            <a:ext cx="394591" cy="35242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5E8523-6D01-455A-9406-F0C935CBA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1778" y="167845"/>
            <a:ext cx="9856321" cy="622601"/>
          </a:xfrm>
        </p:spPr>
        <p:txBody>
          <a:bodyPr>
            <a:norm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0B05A-1B7C-44AB-A5EA-92B645D54C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271" y="884170"/>
            <a:ext cx="11936084" cy="551627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2AF7C-3474-4BE6-BDA6-EE6FE95EB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29010" y="6606336"/>
            <a:ext cx="362990" cy="251664"/>
          </a:xfrm>
        </p:spPr>
        <p:txBody>
          <a:bodyPr/>
          <a:lstStyle>
            <a:lvl1pPr>
              <a:defRPr sz="1050" b="1"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99A06-BB63-4DB7-AF1A-F7CC7C78ABAC}" type="slidenum">
              <a:rPr kumimoji="0" lang="en-US" sz="105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85DC27E-02C7-4E80-B9C3-3211C5C706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272" y="179242"/>
            <a:ext cx="506083" cy="5060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5CE487C-1189-4279-9550-E044460516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8635" y="305410"/>
            <a:ext cx="1355862" cy="31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29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5F34F8-DD5C-47DE-A08A-9D28F5DB8E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82FBA6-5A75-4BE4-AC0E-1AADF63F43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6695" y="2630585"/>
            <a:ext cx="4499215" cy="1232649"/>
          </a:xfr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D4B2C3-7705-420C-AEE6-B7EA11433F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525" y="6014048"/>
            <a:ext cx="661819" cy="661819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5AD285F-ED68-4585-9AB9-88AC23894407}"/>
              </a:ext>
            </a:extLst>
          </p:cNvPr>
          <p:cNvGrpSpPr/>
          <p:nvPr userDrawn="1"/>
        </p:nvGrpSpPr>
        <p:grpSpPr>
          <a:xfrm>
            <a:off x="5856174" y="0"/>
            <a:ext cx="4565874" cy="6857999"/>
            <a:chOff x="5624610" y="1009650"/>
            <a:chExt cx="4487196" cy="4984374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C87A221-2A64-468C-9FE0-724C5E2D86F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095999" y="1009650"/>
              <a:ext cx="4015807" cy="3288303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D386003-8F00-4267-B1DC-7E14CEBBFF0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5624610" y="3174428"/>
              <a:ext cx="4421686" cy="2819596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78CA5B85-4C96-4B03-86F7-A3E83F05F456}"/>
              </a:ext>
            </a:extLst>
          </p:cNvPr>
          <p:cNvSpPr/>
          <p:nvPr userDrawn="1"/>
        </p:nvSpPr>
        <p:spPr>
          <a:xfrm rot="10800000">
            <a:off x="-2" y="-1"/>
            <a:ext cx="6345354" cy="452437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966A81D-7EE7-4369-911C-DFFE02FC18A9}"/>
              </a:ext>
            </a:extLst>
          </p:cNvPr>
          <p:cNvCxnSpPr>
            <a:cxnSpLocks/>
          </p:cNvCxnSpPr>
          <p:nvPr userDrawn="1"/>
        </p:nvCxnSpPr>
        <p:spPr>
          <a:xfrm flipV="1">
            <a:off x="-19051" y="895350"/>
            <a:ext cx="4229101" cy="309562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4401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35A2192-9BD3-4A0C-B4FB-A437FD29C8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2270" y="4029075"/>
            <a:ext cx="12053269" cy="2781296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544231C9-4B44-4E65-A067-1D2D669108B5}"/>
              </a:ext>
            </a:extLst>
          </p:cNvPr>
          <p:cNvSpPr/>
          <p:nvPr userDrawn="1"/>
        </p:nvSpPr>
        <p:spPr>
          <a:xfrm>
            <a:off x="-8186" y="4"/>
            <a:ext cx="12200186" cy="7904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B2295A-70D0-4759-ACC6-FD8EC4493ACC}"/>
              </a:ext>
            </a:extLst>
          </p:cNvPr>
          <p:cNvSpPr/>
          <p:nvPr userDrawn="1"/>
        </p:nvSpPr>
        <p:spPr>
          <a:xfrm>
            <a:off x="11797409" y="6505579"/>
            <a:ext cx="394591" cy="3524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5E8523-6D01-455A-9406-F0C935CBA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1778" y="167845"/>
            <a:ext cx="9856321" cy="622601"/>
          </a:xfrm>
        </p:spPr>
        <p:txBody>
          <a:bodyPr>
            <a:norm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0B05A-1B7C-44AB-A5EA-92B645D54C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271" y="884170"/>
            <a:ext cx="11936084" cy="551627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2AF7C-3474-4BE6-BDA6-EE6FE95EB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29010" y="6606336"/>
            <a:ext cx="362990" cy="251664"/>
          </a:xfrm>
        </p:spPr>
        <p:txBody>
          <a:bodyPr/>
          <a:lstStyle>
            <a:lvl1pPr>
              <a:defRPr sz="1050" b="1"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99A06-BB63-4DB7-AF1A-F7CC7C78ABAC}" type="slidenum">
              <a:rPr kumimoji="0" lang="en-US" sz="105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85DC27E-02C7-4E80-B9C3-3211C5C706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272" y="179242"/>
            <a:ext cx="506083" cy="5060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5CE487C-1189-4279-9550-E044460516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8635" y="305410"/>
            <a:ext cx="1355862" cy="31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39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70248F3-F67D-454E-961E-AD76D84AD0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2270" y="4029075"/>
            <a:ext cx="12053269" cy="278129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BB2295A-70D0-4759-ACC6-FD8EC4493ACC}"/>
              </a:ext>
            </a:extLst>
          </p:cNvPr>
          <p:cNvSpPr/>
          <p:nvPr userDrawn="1"/>
        </p:nvSpPr>
        <p:spPr>
          <a:xfrm>
            <a:off x="11797409" y="6505579"/>
            <a:ext cx="394591" cy="3524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5E8523-6D01-455A-9406-F0C935CBA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1778" y="167845"/>
            <a:ext cx="9856321" cy="622601"/>
          </a:xfrm>
        </p:spPr>
        <p:txBody>
          <a:bodyPr>
            <a:normAutofit/>
          </a:bodyPr>
          <a:lstStyle>
            <a:lvl1pPr algn="ctr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0B05A-1B7C-44AB-A5EA-92B645D54C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271" y="884170"/>
            <a:ext cx="11936084" cy="551627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2AF7C-3474-4BE6-BDA6-EE6FE95EB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29010" y="6606336"/>
            <a:ext cx="362990" cy="251664"/>
          </a:xfrm>
        </p:spPr>
        <p:txBody>
          <a:bodyPr/>
          <a:lstStyle>
            <a:lvl1pPr>
              <a:defRPr sz="1050" b="1"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99A06-BB63-4DB7-AF1A-F7CC7C78ABAC}" type="slidenum">
              <a:rPr kumimoji="0" lang="en-US" sz="105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55965B4-DC08-4A9E-8B37-7A9F2AA3C035}"/>
              </a:ext>
            </a:extLst>
          </p:cNvPr>
          <p:cNvCxnSpPr>
            <a:cxnSpLocks/>
          </p:cNvCxnSpPr>
          <p:nvPr userDrawn="1"/>
        </p:nvCxnSpPr>
        <p:spPr>
          <a:xfrm flipH="1">
            <a:off x="132271" y="790448"/>
            <a:ext cx="1193608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F85DC27E-02C7-4E80-B9C3-3211C5C706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272" y="179242"/>
            <a:ext cx="506083" cy="50608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0014D22-D4F6-408E-B070-2BD61731A37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10526" y="304912"/>
            <a:ext cx="1323000" cy="30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2361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311681D-FEAD-4D4B-88BD-4EADB53F17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2270" y="4029075"/>
            <a:ext cx="12053269" cy="278129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BB2295A-70D0-4759-ACC6-FD8EC4493ACC}"/>
              </a:ext>
            </a:extLst>
          </p:cNvPr>
          <p:cNvSpPr/>
          <p:nvPr userDrawn="1"/>
        </p:nvSpPr>
        <p:spPr>
          <a:xfrm>
            <a:off x="11797409" y="6505579"/>
            <a:ext cx="394591" cy="352421"/>
          </a:xfrm>
          <a:prstGeom prst="rect">
            <a:avLst/>
          </a:prstGeom>
          <a:solidFill>
            <a:srgbClr val="FFD2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5E8523-6D01-455A-9406-F0C935CBA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5346" y="167845"/>
            <a:ext cx="8960256" cy="622601"/>
          </a:xfrm>
        </p:spPr>
        <p:txBody>
          <a:bodyPr>
            <a:normAutofit/>
          </a:bodyPr>
          <a:lstStyle>
            <a:lvl1pPr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0B05A-1B7C-44AB-A5EA-92B645D54C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271" y="884170"/>
            <a:ext cx="11936084" cy="551627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2AF7C-3474-4BE6-BDA6-EE6FE95EB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29010" y="6606336"/>
            <a:ext cx="362990" cy="251664"/>
          </a:xfrm>
        </p:spPr>
        <p:txBody>
          <a:bodyPr/>
          <a:lstStyle>
            <a:lvl1pPr>
              <a:defRPr sz="105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99A06-BB63-4DB7-AF1A-F7CC7C78ABAC}" type="slidenum">
              <a:rPr kumimoji="0" lang="en-US" sz="105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D48A7E-F6E9-4740-BC57-5EF944B3502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71" y="179243"/>
            <a:ext cx="1010212" cy="506082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55965B4-DC08-4A9E-8B37-7A9F2AA3C035}"/>
              </a:ext>
            </a:extLst>
          </p:cNvPr>
          <p:cNvCxnSpPr>
            <a:cxnSpLocks/>
          </p:cNvCxnSpPr>
          <p:nvPr userDrawn="1"/>
        </p:nvCxnSpPr>
        <p:spPr>
          <a:xfrm flipH="1">
            <a:off x="132271" y="790448"/>
            <a:ext cx="1193608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F85DC27E-02C7-4E80-B9C3-3211C5C7069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272" y="179242"/>
            <a:ext cx="506083" cy="50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303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B231D-0121-4C5B-B4CB-2F266C60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2822DF-9C92-4ABC-8A5B-EC06D5067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E64AC-243F-4179-9340-122487FDA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89B2F-BEE7-4622-B04C-9C6C83C23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27D54-4DA4-4AD2-AFFD-AFD8304D6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99A06-BB63-4DB7-AF1A-F7CC7C78ABA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387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01621-616A-400F-82A1-6DDAEE9F4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8418E-0DE6-4299-A7B9-5D3F8D4E11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9315CE-CC04-4419-86DC-CF69737D3E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A623FF-A765-4D03-907B-A778D34AF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D4A2F4-C9D0-4684-83E1-A36DA208B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2EACD-82F5-438D-A56B-19A9A5A39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99A06-BB63-4DB7-AF1A-F7CC7C78ABA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869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94895-E4D0-42C9-8A2B-658650172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27E46-EAC7-4DB2-AF37-B5F41A824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02FE79-55C1-427C-9962-F71EEACE1A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3DC6C0-7370-4F61-99BD-E62D2F1205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4BBDC5-F983-4159-90E6-9107EA3CF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24C2C5-C7E9-4CC9-BC97-CB6019E62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08DE55-31EF-4A92-8262-08678F741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108028-E405-4C13-87E6-5FDBF237F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99A06-BB63-4DB7-AF1A-F7CC7C78ABA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73687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F2E63-CE34-4B33-BE3B-23CBDB306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C2CFA0-7414-4209-8FE6-37C12AF81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9DDAA-9304-4206-B16C-B3CE3595B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7695A6-6DD3-4222-A116-B7E04BE91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99A06-BB63-4DB7-AF1A-F7CC7C78ABA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47862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4C3207-CFBB-4101-8BE5-9777F86DD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F46572-C4F6-45F1-8E0A-919E6F1F7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A8AF9F-BC2B-437E-A208-999C2CF22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99A06-BB63-4DB7-AF1A-F7CC7C78ABA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462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5F34F8-DD5C-47DE-A08A-9D28F5DB8E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82FBA6-5A75-4BE4-AC0E-1AADF63F43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6695" y="2630585"/>
            <a:ext cx="4499215" cy="1232649"/>
          </a:xfr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D4B2C3-7705-420C-AEE6-B7EA11433F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525" y="6014048"/>
            <a:ext cx="661819" cy="661819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5AD285F-ED68-4585-9AB9-88AC23894407}"/>
              </a:ext>
            </a:extLst>
          </p:cNvPr>
          <p:cNvGrpSpPr/>
          <p:nvPr userDrawn="1"/>
        </p:nvGrpSpPr>
        <p:grpSpPr>
          <a:xfrm>
            <a:off x="5856174" y="0"/>
            <a:ext cx="4565874" cy="6857999"/>
            <a:chOff x="5624610" y="1009650"/>
            <a:chExt cx="4487196" cy="4984374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C87A221-2A64-468C-9FE0-724C5E2D86F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095999" y="1009650"/>
              <a:ext cx="4015807" cy="3288303"/>
            </a:xfrm>
            <a:prstGeom prst="line">
              <a:avLst/>
            </a:prstGeom>
            <a:ln w="57150">
              <a:solidFill>
                <a:srgbClr val="FFD2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D386003-8F00-4267-B1DC-7E14CEBBFF0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5624610" y="3174428"/>
              <a:ext cx="4421686" cy="2819596"/>
            </a:xfrm>
            <a:prstGeom prst="line">
              <a:avLst/>
            </a:prstGeom>
            <a:ln w="57150">
              <a:solidFill>
                <a:srgbClr val="FFD2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78CA5B85-4C96-4B03-86F7-A3E83F05F456}"/>
              </a:ext>
            </a:extLst>
          </p:cNvPr>
          <p:cNvSpPr/>
          <p:nvPr userDrawn="1"/>
        </p:nvSpPr>
        <p:spPr>
          <a:xfrm rot="10800000">
            <a:off x="-2" y="-1"/>
            <a:ext cx="6345354" cy="4524376"/>
          </a:xfrm>
          <a:prstGeom prst="triangle">
            <a:avLst>
              <a:gd name="adj" fmla="val 100000"/>
            </a:avLst>
          </a:prstGeom>
          <a:solidFill>
            <a:srgbClr val="FFD2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966A81D-7EE7-4369-911C-DFFE02FC18A9}"/>
              </a:ext>
            </a:extLst>
          </p:cNvPr>
          <p:cNvCxnSpPr>
            <a:cxnSpLocks/>
          </p:cNvCxnSpPr>
          <p:nvPr userDrawn="1"/>
        </p:nvCxnSpPr>
        <p:spPr>
          <a:xfrm flipV="1">
            <a:off x="-19051" y="857250"/>
            <a:ext cx="4267201" cy="3133726"/>
          </a:xfrm>
          <a:prstGeom prst="line">
            <a:avLst/>
          </a:prstGeom>
          <a:ln w="5715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78590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F8C13-9A86-40DC-9715-8B8DA9814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63C7F-DCCA-4109-ADCB-10F2DDE066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690E76-E6A7-4EA3-AF94-4940A57E8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1E3F03-8CA7-4F1E-836C-B96F5B69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0C1C59-10C2-4939-BBCE-ABDEE1F42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F3DC79-D398-400B-8A33-BC7F45BE0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99A06-BB63-4DB7-AF1A-F7CC7C78ABA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0513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6B8E6-7C3F-47F8-A08F-8F984B1A8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5A3CE0-18FC-41F2-91A0-0A9A9D4AF7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40146-303A-4ED8-B07A-B41CBE3A6A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3AC73D-3170-476D-853E-1BFF8CA2F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6E2BCC-BC04-4D1C-94DD-729CCADB4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004372-F06E-4564-B309-7F1AAE9BC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99A06-BB63-4DB7-AF1A-F7CC7C78ABA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31881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95374-AEF8-4B18-9D0E-38382B8FA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4A645-CC0C-41F0-B866-ADD9DEDDCF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54645-D6BE-4267-9F8D-E731C9A89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7E1F4-74C0-4B72-8FC9-625536375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B1014C-E104-484C-8F16-A53448F68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99A06-BB63-4DB7-AF1A-F7CC7C78ABA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58798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661DE2-40B4-4B67-B4CA-228F6883EE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F22777-7752-42D3-A235-4E597D830D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56A20F-B393-4542-8DE7-4CEA0297A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E0E38A-5DED-4B13-AFF8-115BB482B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FCC4B4-CE9A-4DD4-9980-227138C74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99A06-BB63-4DB7-AF1A-F7CC7C78ABA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62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2FBA6-5A75-4BE4-AC0E-1AADF63F43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8060" y="337359"/>
            <a:ext cx="8370498" cy="1232649"/>
          </a:xfrm>
        </p:spPr>
        <p:txBody>
          <a:bodyPr anchor="ctr">
            <a:normAutofit/>
          </a:bodyPr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7735AE3-CBEC-4E4E-BAB7-59373188F8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781675"/>
            <a:ext cx="1722254" cy="8627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E6EB2A9-1FCC-427D-A0F3-23DB1B07C4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5917" y="179242"/>
            <a:ext cx="506083" cy="50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580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498DF1A2-5EC2-437F-B8C5-A71960572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2270" y="4029075"/>
            <a:ext cx="12053269" cy="2781296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544231C9-4B44-4E65-A067-1D2D669108B5}"/>
              </a:ext>
            </a:extLst>
          </p:cNvPr>
          <p:cNvSpPr/>
          <p:nvPr userDrawn="1"/>
        </p:nvSpPr>
        <p:spPr>
          <a:xfrm>
            <a:off x="-8186" y="4"/>
            <a:ext cx="12200186" cy="790440"/>
          </a:xfrm>
          <a:prstGeom prst="rect">
            <a:avLst/>
          </a:prstGeom>
          <a:solidFill>
            <a:srgbClr val="FFD2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B2295A-70D0-4759-ACC6-FD8EC4493ACC}"/>
              </a:ext>
            </a:extLst>
          </p:cNvPr>
          <p:cNvSpPr/>
          <p:nvPr userDrawn="1"/>
        </p:nvSpPr>
        <p:spPr>
          <a:xfrm>
            <a:off x="11797409" y="6505579"/>
            <a:ext cx="394591" cy="352421"/>
          </a:xfrm>
          <a:prstGeom prst="rect">
            <a:avLst/>
          </a:prstGeom>
          <a:solidFill>
            <a:srgbClr val="FFD2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5E8523-6D01-455A-9406-F0C935CBA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1778" y="167845"/>
            <a:ext cx="9856321" cy="622601"/>
          </a:xfrm>
        </p:spPr>
        <p:txBody>
          <a:bodyPr>
            <a:normAutofit/>
          </a:bodyPr>
          <a:lstStyle>
            <a:lvl1pPr algn="ctr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0B05A-1B7C-44AB-A5EA-92B645D54C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271" y="884170"/>
            <a:ext cx="11936084" cy="551627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2AF7C-3474-4BE6-BDA6-EE6FE95EB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29010" y="6606336"/>
            <a:ext cx="362990" cy="251664"/>
          </a:xfrm>
        </p:spPr>
        <p:txBody>
          <a:bodyPr/>
          <a:lstStyle>
            <a:lvl1pPr>
              <a:defRPr sz="105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99A06-BB63-4DB7-AF1A-F7CC7C78ABAC}" type="slidenum">
              <a:rPr kumimoji="0" lang="en-US" sz="105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0014D22-D4F6-408E-B070-2BD61731A3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0526" y="304912"/>
            <a:ext cx="1323000" cy="30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371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5F34F8-DD5C-47DE-A08A-9D28F5DB8E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82FBA6-5A75-4BE4-AC0E-1AADF63F43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6695" y="2630585"/>
            <a:ext cx="4499215" cy="1232649"/>
          </a:xfr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D4B2C3-7705-420C-AEE6-B7EA11433F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525" y="6014048"/>
            <a:ext cx="661819" cy="661819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5AD285F-ED68-4585-9AB9-88AC23894407}"/>
              </a:ext>
            </a:extLst>
          </p:cNvPr>
          <p:cNvGrpSpPr/>
          <p:nvPr userDrawn="1"/>
        </p:nvGrpSpPr>
        <p:grpSpPr>
          <a:xfrm>
            <a:off x="5856174" y="0"/>
            <a:ext cx="4565874" cy="6857999"/>
            <a:chOff x="5624610" y="1009650"/>
            <a:chExt cx="4487196" cy="4984374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C87A221-2A64-468C-9FE0-724C5E2D86F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095999" y="1009650"/>
              <a:ext cx="4015807" cy="3288303"/>
            </a:xfrm>
            <a:prstGeom prst="line">
              <a:avLst/>
            </a:prstGeom>
            <a:ln w="571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D386003-8F00-4267-B1DC-7E14CEBBFF0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5624610" y="3174428"/>
              <a:ext cx="4421686" cy="2819596"/>
            </a:xfrm>
            <a:prstGeom prst="line">
              <a:avLst/>
            </a:prstGeom>
            <a:ln w="571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78CA5B85-4C96-4B03-86F7-A3E83F05F456}"/>
              </a:ext>
            </a:extLst>
          </p:cNvPr>
          <p:cNvSpPr/>
          <p:nvPr userDrawn="1"/>
        </p:nvSpPr>
        <p:spPr>
          <a:xfrm rot="10800000">
            <a:off x="-2" y="-1"/>
            <a:ext cx="6345354" cy="4524376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966A81D-7EE7-4369-911C-DFFE02FC18A9}"/>
              </a:ext>
            </a:extLst>
          </p:cNvPr>
          <p:cNvCxnSpPr>
            <a:cxnSpLocks/>
          </p:cNvCxnSpPr>
          <p:nvPr userDrawn="1"/>
        </p:nvCxnSpPr>
        <p:spPr>
          <a:xfrm flipV="1">
            <a:off x="-19051" y="895350"/>
            <a:ext cx="4229101" cy="3095626"/>
          </a:xfrm>
          <a:prstGeom prst="line">
            <a:avLst/>
          </a:prstGeom>
          <a:ln w="5715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2396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4240878-B281-4FA9-8E04-A94DAC9C0C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2270" y="4029075"/>
            <a:ext cx="12053269" cy="2781296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544231C9-4B44-4E65-A067-1D2D669108B5}"/>
              </a:ext>
            </a:extLst>
          </p:cNvPr>
          <p:cNvSpPr/>
          <p:nvPr userDrawn="1"/>
        </p:nvSpPr>
        <p:spPr>
          <a:xfrm>
            <a:off x="-8186" y="4"/>
            <a:ext cx="12200186" cy="79044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B2295A-70D0-4759-ACC6-FD8EC4493ACC}"/>
              </a:ext>
            </a:extLst>
          </p:cNvPr>
          <p:cNvSpPr/>
          <p:nvPr userDrawn="1"/>
        </p:nvSpPr>
        <p:spPr>
          <a:xfrm>
            <a:off x="11797409" y="6505579"/>
            <a:ext cx="394591" cy="35242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5E8523-6D01-455A-9406-F0C935CBA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1778" y="167845"/>
            <a:ext cx="9856321" cy="622601"/>
          </a:xfrm>
        </p:spPr>
        <p:txBody>
          <a:bodyPr>
            <a:normAutofit/>
          </a:bodyPr>
          <a:lstStyle>
            <a:lvl1pPr algn="ctr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0B05A-1B7C-44AB-A5EA-92B645D54C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271" y="884170"/>
            <a:ext cx="11936084" cy="551627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2AF7C-3474-4BE6-BDA6-EE6FE95EB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29010" y="6606336"/>
            <a:ext cx="362990" cy="251664"/>
          </a:xfrm>
        </p:spPr>
        <p:txBody>
          <a:bodyPr/>
          <a:lstStyle>
            <a:lvl1pPr>
              <a:defRPr sz="105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99A06-BB63-4DB7-AF1A-F7CC7C78ABAC}" type="slidenum">
              <a:rPr kumimoji="0" lang="en-US" sz="105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85DC27E-02C7-4E80-B9C3-3211C5C706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272" y="179242"/>
            <a:ext cx="506083" cy="50608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0014D22-D4F6-408E-B070-2BD61731A37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10526" y="304912"/>
            <a:ext cx="1323000" cy="30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3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5F34F8-DD5C-47DE-A08A-9D28F5DB8E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82FBA6-5A75-4BE4-AC0E-1AADF63F43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6695" y="2630585"/>
            <a:ext cx="4499215" cy="1232649"/>
          </a:xfr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D4B2C3-7705-420C-AEE6-B7EA11433F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525" y="6014048"/>
            <a:ext cx="661819" cy="661819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5AD285F-ED68-4585-9AB9-88AC23894407}"/>
              </a:ext>
            </a:extLst>
          </p:cNvPr>
          <p:cNvGrpSpPr/>
          <p:nvPr userDrawn="1"/>
        </p:nvGrpSpPr>
        <p:grpSpPr>
          <a:xfrm>
            <a:off x="5856174" y="0"/>
            <a:ext cx="4565874" cy="6857999"/>
            <a:chOff x="5624610" y="1009650"/>
            <a:chExt cx="4487196" cy="4984374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C87A221-2A64-468C-9FE0-724C5E2D86F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095999" y="1009650"/>
              <a:ext cx="4015807" cy="3288303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D386003-8F00-4267-B1DC-7E14CEBBFF0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5624610" y="3174428"/>
              <a:ext cx="4421686" cy="2819596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78CA5B85-4C96-4B03-86F7-A3E83F05F456}"/>
              </a:ext>
            </a:extLst>
          </p:cNvPr>
          <p:cNvSpPr/>
          <p:nvPr userDrawn="1"/>
        </p:nvSpPr>
        <p:spPr>
          <a:xfrm rot="10800000">
            <a:off x="-2" y="-1"/>
            <a:ext cx="6345354" cy="4524376"/>
          </a:xfrm>
          <a:prstGeom prst="triangle">
            <a:avLst>
              <a:gd name="adj" fmla="val 10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966A81D-7EE7-4369-911C-DFFE02FC18A9}"/>
              </a:ext>
            </a:extLst>
          </p:cNvPr>
          <p:cNvCxnSpPr>
            <a:cxnSpLocks/>
          </p:cNvCxnSpPr>
          <p:nvPr userDrawn="1"/>
        </p:nvCxnSpPr>
        <p:spPr>
          <a:xfrm flipV="1">
            <a:off x="-19051" y="895350"/>
            <a:ext cx="4229101" cy="3095626"/>
          </a:xfrm>
          <a:prstGeom prst="line">
            <a:avLst/>
          </a:prstGeom>
          <a:ln w="5715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352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1541036-22E2-4674-8AAA-38511102AE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2270" y="4029075"/>
            <a:ext cx="12053269" cy="2781296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544231C9-4B44-4E65-A067-1D2D669108B5}"/>
              </a:ext>
            </a:extLst>
          </p:cNvPr>
          <p:cNvSpPr/>
          <p:nvPr userDrawn="1"/>
        </p:nvSpPr>
        <p:spPr>
          <a:xfrm>
            <a:off x="-8186" y="4"/>
            <a:ext cx="12200186" cy="7904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B2295A-70D0-4759-ACC6-FD8EC4493ACC}"/>
              </a:ext>
            </a:extLst>
          </p:cNvPr>
          <p:cNvSpPr/>
          <p:nvPr userDrawn="1"/>
        </p:nvSpPr>
        <p:spPr>
          <a:xfrm>
            <a:off x="11797409" y="6505579"/>
            <a:ext cx="394591" cy="35242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5E8523-6D01-455A-9406-F0C935CBA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1778" y="167845"/>
            <a:ext cx="9856321" cy="622601"/>
          </a:xfrm>
        </p:spPr>
        <p:txBody>
          <a:bodyPr>
            <a:norm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0B05A-1B7C-44AB-A5EA-92B645D54C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271" y="884170"/>
            <a:ext cx="11936084" cy="551627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2AF7C-3474-4BE6-BDA6-EE6FE95EB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29010" y="6606336"/>
            <a:ext cx="362990" cy="251664"/>
          </a:xfrm>
        </p:spPr>
        <p:txBody>
          <a:bodyPr/>
          <a:lstStyle>
            <a:lvl1pPr>
              <a:defRPr sz="1050" b="1"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99A06-BB63-4DB7-AF1A-F7CC7C78ABAC}" type="slidenum">
              <a:rPr kumimoji="0" lang="en-US" sz="105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85DC27E-02C7-4E80-B9C3-3211C5C706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272" y="179242"/>
            <a:ext cx="506083" cy="5060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5CE487C-1189-4279-9550-E044460516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8635" y="305410"/>
            <a:ext cx="1355862" cy="31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07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5F34F8-DD5C-47DE-A08A-9D28F5DB8E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82FBA6-5A75-4BE4-AC0E-1AADF63F43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6695" y="2630585"/>
            <a:ext cx="4499215" cy="1232649"/>
          </a:xfr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D4B2C3-7705-420C-AEE6-B7EA11433F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525" y="6014048"/>
            <a:ext cx="661819" cy="661819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5AD285F-ED68-4585-9AB9-88AC23894407}"/>
              </a:ext>
            </a:extLst>
          </p:cNvPr>
          <p:cNvGrpSpPr/>
          <p:nvPr userDrawn="1"/>
        </p:nvGrpSpPr>
        <p:grpSpPr>
          <a:xfrm>
            <a:off x="5856174" y="0"/>
            <a:ext cx="4565874" cy="6857999"/>
            <a:chOff x="5624610" y="1009650"/>
            <a:chExt cx="4487196" cy="4984374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C87A221-2A64-468C-9FE0-724C5E2D86F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095999" y="1009650"/>
              <a:ext cx="4015807" cy="3288303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D386003-8F00-4267-B1DC-7E14CEBBFF0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5624610" y="3174428"/>
              <a:ext cx="4421686" cy="2819596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78CA5B85-4C96-4B03-86F7-A3E83F05F456}"/>
              </a:ext>
            </a:extLst>
          </p:cNvPr>
          <p:cNvSpPr/>
          <p:nvPr userDrawn="1"/>
        </p:nvSpPr>
        <p:spPr>
          <a:xfrm rot="10800000">
            <a:off x="-2" y="-1"/>
            <a:ext cx="6345354" cy="4524376"/>
          </a:xfrm>
          <a:prstGeom prst="triangle">
            <a:avLst>
              <a:gd name="adj" fmla="val 10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966A81D-7EE7-4369-911C-DFFE02FC18A9}"/>
              </a:ext>
            </a:extLst>
          </p:cNvPr>
          <p:cNvCxnSpPr>
            <a:cxnSpLocks/>
          </p:cNvCxnSpPr>
          <p:nvPr userDrawn="1"/>
        </p:nvCxnSpPr>
        <p:spPr>
          <a:xfrm flipV="1">
            <a:off x="-19051" y="895350"/>
            <a:ext cx="4229101" cy="3095626"/>
          </a:xfrm>
          <a:prstGeom prst="line">
            <a:avLst/>
          </a:prstGeom>
          <a:ln w="5715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0385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B062F6-BEE9-47AB-9259-10B7831EA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5FC3EA-4451-4DDD-A2D6-68339E29F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B3EAA5-5B1E-4287-A264-BB7368AAB2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D496FE-7F5B-4002-ABB6-3BFBD71471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A625D2-40F4-4410-93C8-F90D30FBBD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99A06-BB63-4DB7-AF1A-F7CC7C78ABA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9063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2400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5" name="Object 4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210732" y="1362207"/>
          <a:ext cx="11770535" cy="4938189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2942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13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13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13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13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7131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47131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271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Segment</a:t>
                      </a:r>
                      <a:endParaRPr lang="en-ZA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Age</a:t>
                      </a:r>
                      <a:endParaRPr lang="en-ZA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Family</a:t>
                      </a:r>
                      <a:r>
                        <a:rPr lang="en-ZA" sz="1100" baseline="0" dirty="0">
                          <a:effectLst/>
                        </a:rPr>
                        <a:t> </a:t>
                      </a:r>
                      <a:r>
                        <a:rPr lang="en-ZA" sz="1100" dirty="0">
                          <a:effectLst/>
                        </a:rPr>
                        <a:t>Situation</a:t>
                      </a:r>
                      <a:endParaRPr lang="en-ZA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Income</a:t>
                      </a:r>
                      <a:endParaRPr lang="en-ZA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Race</a:t>
                      </a:r>
                      <a:endParaRPr lang="en-ZA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Purpose of Travel</a:t>
                      </a:r>
                      <a:endParaRPr lang="en-ZA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Sample Size per Wave</a:t>
                      </a:r>
                      <a:endParaRPr lang="en-ZA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32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400" b="1" dirty="0">
                          <a:solidFill>
                            <a:schemeClr val="tx1"/>
                          </a:solidFill>
                          <a:effectLst/>
                        </a:rPr>
                        <a:t>Overall sample</a:t>
                      </a:r>
                      <a:endParaRPr lang="en-ZA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400" b="1" dirty="0">
                          <a:effectLst/>
                        </a:rPr>
                        <a:t>18-65 years</a:t>
                      </a:r>
                      <a:endParaRPr lang="en-ZA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400" b="1" dirty="0">
                          <a:effectLst/>
                        </a:rPr>
                        <a:t>Kids or no kids</a:t>
                      </a:r>
                      <a:endParaRPr lang="en-ZA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400" b="1" dirty="0">
                          <a:effectLst/>
                        </a:rPr>
                        <a:t>R5,001 and above</a:t>
                      </a:r>
                      <a:endParaRPr lang="en-ZA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400" b="1" dirty="0">
                          <a:effectLst/>
                        </a:rPr>
                        <a:t>All ethnic groups</a:t>
                      </a:r>
                      <a:endParaRPr lang="en-ZA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400" b="1" dirty="0">
                          <a:effectLst/>
                        </a:rPr>
                        <a:t>All: VFR, Holiday and Other</a:t>
                      </a:r>
                      <a:endParaRPr lang="en-ZA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400" b="1" dirty="0">
                          <a:effectLst/>
                        </a:rPr>
                        <a:t>1,000</a:t>
                      </a:r>
                      <a:endParaRPr lang="en-ZA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2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solidFill>
                            <a:schemeClr val="tx1"/>
                          </a:solidFill>
                          <a:effectLst/>
                        </a:rPr>
                        <a:t>Up-and-coming black singles</a:t>
                      </a:r>
                      <a:endParaRPr lang="en-ZA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25-34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Kids or no kids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R5,001 - R10,000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Black, coloured/Indian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All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kern="1200" dirty="0">
                          <a:effectLst/>
                        </a:rPr>
                        <a:t>90</a:t>
                      </a:r>
                      <a:endParaRPr lang="en-ZA" sz="11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5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solidFill>
                            <a:schemeClr val="tx1"/>
                          </a:solidFill>
                          <a:effectLst/>
                        </a:rPr>
                        <a:t>New horizon families</a:t>
                      </a:r>
                      <a:endParaRPr lang="en-ZA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35-65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kern="1200" dirty="0">
                          <a:effectLst/>
                        </a:rPr>
                        <a:t>125</a:t>
                      </a:r>
                      <a:endParaRPr lang="en-ZA" sz="11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5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solidFill>
                            <a:schemeClr val="tx1"/>
                          </a:solidFill>
                          <a:effectLst/>
                        </a:rPr>
                        <a:t>Business travellers</a:t>
                      </a:r>
                      <a:endParaRPr lang="en-ZA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18-45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R10,001 and above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Other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kern="1200" dirty="0">
                          <a:effectLst/>
                        </a:rPr>
                        <a:t>90</a:t>
                      </a:r>
                      <a:endParaRPr lang="en-ZA" sz="11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953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solidFill>
                            <a:schemeClr val="tx1"/>
                          </a:solidFill>
                          <a:effectLst/>
                        </a:rPr>
                        <a:t>Well-to-do Mzansi families</a:t>
                      </a:r>
                      <a:endParaRPr lang="en-ZA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18-45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Kids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VFR and holiday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kern="1200" dirty="0">
                          <a:effectLst/>
                        </a:rPr>
                        <a:t>125</a:t>
                      </a:r>
                      <a:endParaRPr lang="en-ZA" sz="11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32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solidFill>
                            <a:schemeClr val="tx1"/>
                          </a:solidFill>
                          <a:effectLst/>
                        </a:rPr>
                        <a:t>Spontaneous budget explorers</a:t>
                      </a:r>
                      <a:endParaRPr lang="en-ZA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18-24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Kids or no kids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R5,001 and above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All races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All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kern="1200" dirty="0">
                          <a:effectLst/>
                        </a:rPr>
                        <a:t>100</a:t>
                      </a:r>
                      <a:endParaRPr lang="en-ZA" sz="11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832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solidFill>
                            <a:schemeClr val="tx1"/>
                          </a:solidFill>
                          <a:effectLst/>
                        </a:rPr>
                        <a:t>Older middle-income whites</a:t>
                      </a:r>
                      <a:endParaRPr lang="en-ZA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46-65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Kids or no kids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R5,001 - R10,000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White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kern="1200" dirty="0">
                          <a:effectLst/>
                        </a:rPr>
                        <a:t>90</a:t>
                      </a:r>
                      <a:endParaRPr lang="en-ZA" sz="11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2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solidFill>
                            <a:schemeClr val="tx1"/>
                          </a:solidFill>
                          <a:effectLst/>
                        </a:rPr>
                        <a:t>Seasoned leisure seekers</a:t>
                      </a:r>
                      <a:endParaRPr lang="en-ZA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25-45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No kids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R5,001 and above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White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kern="1200" dirty="0">
                          <a:effectLst/>
                        </a:rPr>
                        <a:t>100</a:t>
                      </a:r>
                      <a:endParaRPr lang="en-ZA" sz="11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832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solidFill>
                            <a:schemeClr val="tx1"/>
                          </a:solidFill>
                          <a:effectLst/>
                        </a:rPr>
                        <a:t>Established holiday families</a:t>
                      </a:r>
                      <a:endParaRPr lang="en-ZA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18-45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Kids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kern="1200" dirty="0">
                          <a:effectLst/>
                        </a:rPr>
                        <a:t>90</a:t>
                      </a:r>
                      <a:endParaRPr lang="en-ZA" sz="11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832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solidFill>
                            <a:schemeClr val="tx1"/>
                          </a:solidFill>
                          <a:effectLst/>
                        </a:rPr>
                        <a:t>High-life enthusiasts</a:t>
                      </a:r>
                      <a:endParaRPr lang="en-ZA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25-45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No kids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R10,001 and above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Black, coloured/Indian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VFR and holiday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kern="1200" dirty="0">
                          <a:effectLst/>
                        </a:rPr>
                        <a:t>100</a:t>
                      </a:r>
                      <a:endParaRPr lang="en-ZA" sz="11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832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solidFill>
                            <a:schemeClr val="tx1"/>
                          </a:solidFill>
                          <a:effectLst/>
                        </a:rPr>
                        <a:t>Older high-income</a:t>
                      </a:r>
                      <a:endParaRPr lang="en-ZA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46-65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>
                          <a:effectLst/>
                        </a:rPr>
                        <a:t>Kids or no kids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R10,001 and above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>
                          <a:effectLst/>
                        </a:rPr>
                        <a:t>All races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All</a:t>
                      </a:r>
                      <a:endParaRPr lang="en-ZA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685" marR="28685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100" kern="1200" dirty="0">
                          <a:effectLst/>
                        </a:rPr>
                        <a:t>90</a:t>
                      </a:r>
                      <a:endParaRPr lang="en-ZA" sz="11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1155700" y="19222"/>
            <a:ext cx="10464800" cy="785813"/>
          </a:xfrm>
        </p:spPr>
        <p:txBody>
          <a:bodyPr>
            <a:normAutofit/>
          </a:bodyPr>
          <a:lstStyle/>
          <a:p>
            <a:r>
              <a:rPr lang="en-ZA" dirty="0" smtClean="0"/>
              <a:t>Brand Tracker – South Africa</a:t>
            </a:r>
            <a:endParaRPr lang="en-ZA" sz="2000" b="0" i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0C0FA9-C6A9-4934-8035-A50814272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544" y="877526"/>
            <a:ext cx="11865426" cy="3359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45720" tIns="44450" rIns="45720" bIns="44450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alt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following sample sizes were assigned to each segment:</a:t>
            </a:r>
            <a:endParaRPr kumimoji="0" lang="en-ZA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36B1B0-849A-4BE3-AEE1-4D6F72449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99A06-BB63-4DB7-AF1A-F7CC7C78ABAC}" type="slidenum">
              <a:rPr kumimoji="0" lang="en-US" sz="105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05703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lus9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</Words>
  <Application>Microsoft Office PowerPoint</Application>
  <PresentationFormat>Widescreen</PresentationFormat>
  <Paragraphs>75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1_Office Theme</vt:lpstr>
      <vt:lpstr>think-cell Slide</vt:lpstr>
      <vt:lpstr>Brand Tracker – South Africa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Brand Tracker – South Africa</dc:title>
  <dc:creator>Wavela Mthobeli</dc:creator>
  <cp:lastModifiedBy>Wavela Mthobeli</cp:lastModifiedBy>
  <cp:revision>1</cp:revision>
  <dcterms:created xsi:type="dcterms:W3CDTF">2020-04-08T06:49:47Z</dcterms:created>
  <dcterms:modified xsi:type="dcterms:W3CDTF">2020-04-08T06:49:59Z</dcterms:modified>
</cp:coreProperties>
</file>